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118.xml" ContentType="application/vnd.openxmlformats-officedocument.presentationml.slide+xml"/>
  <Override PartName="/ppt/changesInfos/changesInfo1.xml" ContentType="application/vnd.ms-powerpoint.changesinfo+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124"/>
  </p:notesMasterIdLst>
  <p:sldIdLst>
    <p:sldId id="258" r:id="rId5"/>
    <p:sldId id="270" r:id="rId6"/>
    <p:sldId id="259" r:id="rId7"/>
    <p:sldId id="264" r:id="rId8"/>
    <p:sldId id="266" r:id="rId9"/>
    <p:sldId id="271" r:id="rId10"/>
    <p:sldId id="267" r:id="rId11"/>
    <p:sldId id="268" r:id="rId12"/>
    <p:sldId id="272" r:id="rId13"/>
    <p:sldId id="274" r:id="rId14"/>
    <p:sldId id="276" r:id="rId15"/>
    <p:sldId id="275" r:id="rId16"/>
    <p:sldId id="273" r:id="rId17"/>
    <p:sldId id="282" r:id="rId18"/>
    <p:sldId id="280" r:id="rId19"/>
    <p:sldId id="277" r:id="rId20"/>
    <p:sldId id="278" r:id="rId21"/>
    <p:sldId id="279" r:id="rId22"/>
    <p:sldId id="283" r:id="rId23"/>
    <p:sldId id="284" r:id="rId24"/>
    <p:sldId id="285" r:id="rId25"/>
    <p:sldId id="287" r:id="rId26"/>
    <p:sldId id="286" r:id="rId27"/>
    <p:sldId id="290" r:id="rId28"/>
    <p:sldId id="291" r:id="rId29"/>
    <p:sldId id="289" r:id="rId30"/>
    <p:sldId id="288" r:id="rId31"/>
    <p:sldId id="293" r:id="rId32"/>
    <p:sldId id="292" r:id="rId33"/>
    <p:sldId id="295" r:id="rId34"/>
    <p:sldId id="294"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1" r:id="rId50"/>
    <p:sldId id="310" r:id="rId51"/>
    <p:sldId id="312" r:id="rId52"/>
    <p:sldId id="313" r:id="rId53"/>
    <p:sldId id="314" r:id="rId54"/>
    <p:sldId id="315" r:id="rId55"/>
    <p:sldId id="316" r:id="rId56"/>
    <p:sldId id="317" r:id="rId57"/>
    <p:sldId id="318" r:id="rId58"/>
    <p:sldId id="319" r:id="rId59"/>
    <p:sldId id="320" r:id="rId60"/>
    <p:sldId id="322" r:id="rId61"/>
    <p:sldId id="321" r:id="rId62"/>
    <p:sldId id="323" r:id="rId63"/>
    <p:sldId id="324" r:id="rId64"/>
    <p:sldId id="325" r:id="rId65"/>
    <p:sldId id="327" r:id="rId66"/>
    <p:sldId id="328" r:id="rId67"/>
    <p:sldId id="326" r:id="rId68"/>
    <p:sldId id="329" r:id="rId69"/>
    <p:sldId id="330" r:id="rId70"/>
    <p:sldId id="332" r:id="rId71"/>
    <p:sldId id="333" r:id="rId72"/>
    <p:sldId id="334" r:id="rId73"/>
    <p:sldId id="335" r:id="rId74"/>
    <p:sldId id="336" r:id="rId75"/>
    <p:sldId id="337" r:id="rId76"/>
    <p:sldId id="338" r:id="rId77"/>
    <p:sldId id="339" r:id="rId78"/>
    <p:sldId id="340" r:id="rId79"/>
    <p:sldId id="342" r:id="rId80"/>
    <p:sldId id="343" r:id="rId81"/>
    <p:sldId id="341" r:id="rId82"/>
    <p:sldId id="344" r:id="rId83"/>
    <p:sldId id="345" r:id="rId84"/>
    <p:sldId id="346" r:id="rId85"/>
    <p:sldId id="347" r:id="rId86"/>
    <p:sldId id="348"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81" r:id="rId115"/>
    <p:sldId id="382" r:id="rId116"/>
    <p:sldId id="383" r:id="rId117"/>
    <p:sldId id="384" r:id="rId118"/>
    <p:sldId id="376" r:id="rId119"/>
    <p:sldId id="377" r:id="rId120"/>
    <p:sldId id="378" r:id="rId121"/>
    <p:sldId id="379" r:id="rId122"/>
    <p:sldId id="380" r:id="rId123"/>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 uri="http://customooxmlschemas.google.com/">
      <go:slidesCustomData xmlns=""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25" roundtripDataSignature="AMtx7mg4idoaeQgzJdiO1oOQTqufjXAM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40" d="100"/>
          <a:sy n="40" d="100"/>
        </p:scale>
        <p:origin x="-564" y="-564"/>
      </p:cViewPr>
      <p:guideLst>
        <p:guide orient="horz" pos="3240"/>
        <p:guide pos="57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notesMaster" Target="notesMasters/notesMaster1.xml"/><Relationship Id="rId12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customschemas.google.com/relationships/presentationmetadata" Target="metadata"/><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THYA SNSACD" userId="d0c6437a-5294-4367-ad60-95333b984709" providerId="ADAL" clId="{DB467A5B-FE80-4152-A80F-E5981DFE48B1}"/>
    <pc:docChg chg="modSld">
      <pc:chgData name="NITHYA SNSACD" userId="d0c6437a-5294-4367-ad60-95333b984709" providerId="ADAL" clId="{DB467A5B-FE80-4152-A80F-E5981DFE48B1}" dt="2021-07-20T04:27:29.811" v="133" actId="1076"/>
      <pc:docMkLst>
        <pc:docMk/>
      </pc:docMkLst>
      <pc:sldChg chg="addSp modSp mod">
        <pc:chgData name="NITHYA SNSACD" userId="d0c6437a-5294-4367-ad60-95333b984709" providerId="ADAL" clId="{DB467A5B-FE80-4152-A80F-E5981DFE48B1}" dt="2021-07-20T04:27:29.811" v="133" actId="1076"/>
        <pc:sldMkLst>
          <pc:docMk/>
          <pc:sldMk cId="0" sldId="256"/>
        </pc:sldMkLst>
        <pc:spChg chg="mod">
          <ac:chgData name="NITHYA SNSACD" userId="d0c6437a-5294-4367-ad60-95333b984709" providerId="ADAL" clId="{DB467A5B-FE80-4152-A80F-E5981DFE48B1}" dt="2021-07-20T04:20:58.036" v="1" actId="20577"/>
          <ac:spMkLst>
            <pc:docMk/>
            <pc:sldMk cId="0" sldId="256"/>
            <ac:spMk id="170" creationId="{00000000-0000-0000-0000-000000000000}"/>
          </ac:spMkLst>
        </pc:spChg>
        <pc:picChg chg="add mod">
          <ac:chgData name="NITHYA SNSACD" userId="d0c6437a-5294-4367-ad60-95333b984709" providerId="ADAL" clId="{DB467A5B-FE80-4152-A80F-E5981DFE48B1}" dt="2021-07-20T04:24:44.337" v="129" actId="1076"/>
          <ac:picMkLst>
            <pc:docMk/>
            <pc:sldMk cId="0" sldId="256"/>
            <ac:picMk id="1026" creationId="{645A2D8D-5C4A-444A-8A8C-843644B845C6}"/>
          </ac:picMkLst>
        </pc:picChg>
        <pc:picChg chg="add mod">
          <ac:chgData name="NITHYA SNSACD" userId="d0c6437a-5294-4367-ad60-95333b984709" providerId="ADAL" clId="{DB467A5B-FE80-4152-A80F-E5981DFE48B1}" dt="2021-07-20T04:27:29.811" v="133" actId="1076"/>
          <ac:picMkLst>
            <pc:docMk/>
            <pc:sldMk cId="0" sldId="256"/>
            <ac:picMk id="1028" creationId="{368759BC-FB3E-4789-9FAD-C5772A78F4E3}"/>
          </ac:picMkLst>
        </pc:picChg>
      </pc:sldChg>
      <pc:sldChg chg="addSp delSp modSp mod">
        <pc:chgData name="NITHYA SNSACD" userId="d0c6437a-5294-4367-ad60-95333b984709" providerId="ADAL" clId="{DB467A5B-FE80-4152-A80F-E5981DFE48B1}" dt="2021-07-20T04:22:58.146" v="87" actId="14100"/>
        <pc:sldMkLst>
          <pc:docMk/>
          <pc:sldMk cId="0" sldId="257"/>
        </pc:sldMkLst>
        <pc:spChg chg="del mod">
          <ac:chgData name="NITHYA SNSACD" userId="d0c6437a-5294-4367-ad60-95333b984709" providerId="ADAL" clId="{DB467A5B-FE80-4152-A80F-E5981DFE48B1}" dt="2021-07-20T04:22:45.347" v="82"/>
          <ac:spMkLst>
            <pc:docMk/>
            <pc:sldMk cId="0" sldId="257"/>
            <ac:spMk id="182" creationId="{00000000-0000-0000-0000-000000000000}"/>
          </ac:spMkLst>
        </pc:spChg>
        <pc:picChg chg="add mod">
          <ac:chgData name="NITHYA SNSACD" userId="d0c6437a-5294-4367-ad60-95333b984709" providerId="ADAL" clId="{DB467A5B-FE80-4152-A80F-E5981DFE48B1}" dt="2021-07-20T04:22:58.146" v="87" actId="14100"/>
          <ac:picMkLst>
            <pc:docMk/>
            <pc:sldMk cId="0" sldId="257"/>
            <ac:picMk id="2050" creationId="{B4550F80-0E35-4B5B-9CFF-008C976EC245}"/>
          </ac:picMkLst>
        </pc:picChg>
      </pc:sldChg>
      <pc:sldChg chg="addSp delSp modSp mod">
        <pc:chgData name="NITHYA SNSACD" userId="d0c6437a-5294-4367-ad60-95333b984709" providerId="ADAL" clId="{DB467A5B-FE80-4152-A80F-E5981DFE48B1}" dt="2021-07-20T04:24:29.129" v="128" actId="14100"/>
        <pc:sldMkLst>
          <pc:docMk/>
          <pc:sldMk cId="0" sldId="258"/>
        </pc:sldMkLst>
        <pc:spChg chg="del mod">
          <ac:chgData name="NITHYA SNSACD" userId="d0c6437a-5294-4367-ad60-95333b984709" providerId="ADAL" clId="{DB467A5B-FE80-4152-A80F-E5981DFE48B1}" dt="2021-07-20T04:23:55.127" v="117"/>
          <ac:spMkLst>
            <pc:docMk/>
            <pc:sldMk cId="0" sldId="258"/>
            <ac:spMk id="192" creationId="{00000000-0000-0000-0000-000000000000}"/>
          </ac:spMkLst>
        </pc:spChg>
        <pc:picChg chg="add del mod">
          <ac:chgData name="NITHYA SNSACD" userId="d0c6437a-5294-4367-ad60-95333b984709" providerId="ADAL" clId="{DB467A5B-FE80-4152-A80F-E5981DFE48B1}" dt="2021-07-20T04:24:17.961" v="123" actId="478"/>
          <ac:picMkLst>
            <pc:docMk/>
            <pc:sldMk cId="0" sldId="258"/>
            <ac:picMk id="3074" creationId="{642F91EA-6178-45B6-8709-EB3793C9AAB5}"/>
          </ac:picMkLst>
        </pc:picChg>
        <pc:picChg chg="add mod">
          <ac:chgData name="NITHYA SNSACD" userId="d0c6437a-5294-4367-ad60-95333b984709" providerId="ADAL" clId="{DB467A5B-FE80-4152-A80F-E5981DFE48B1}" dt="2021-07-20T04:24:29.129" v="128" actId="14100"/>
          <ac:picMkLst>
            <pc:docMk/>
            <pc:sldMk cId="0" sldId="258"/>
            <ac:picMk id="3076" creationId="{34D1186A-BC7C-4185-95BE-352762D020BD}"/>
          </ac:picMkLst>
        </pc:picChg>
      </pc:sldChg>
    </pc:docChg>
  </pc:docChgLst>
  <pc:docChgLst>
    <pc:chgData name="NITHYA SNSACD" userId="d0c6437a-5294-4367-ad60-95333b984709" providerId="ADAL" clId="{F7203AEC-DE5E-4E01-AEED-A1B153E1AB90}"/>
    <pc:docChg chg="modSld">
      <pc:chgData name="NITHYA SNSACD" userId="d0c6437a-5294-4367-ad60-95333b984709" providerId="ADAL" clId="{F7203AEC-DE5E-4E01-AEED-A1B153E1AB90}" dt="2021-10-24T16:52:11.257" v="9" actId="1076"/>
      <pc:docMkLst>
        <pc:docMk/>
      </pc:docMkLst>
      <pc:sldChg chg="addSp modSp">
        <pc:chgData name="NITHYA SNSACD" userId="d0c6437a-5294-4367-ad60-95333b984709" providerId="ADAL" clId="{F7203AEC-DE5E-4E01-AEED-A1B153E1AB90}" dt="2021-10-24T16:47:36.132" v="4" actId="1076"/>
        <pc:sldMkLst>
          <pc:docMk/>
          <pc:sldMk cId="0" sldId="256"/>
        </pc:sldMkLst>
        <pc:picChg chg="add mod">
          <ac:chgData name="NITHYA SNSACD" userId="d0c6437a-5294-4367-ad60-95333b984709" providerId="ADAL" clId="{F7203AEC-DE5E-4E01-AEED-A1B153E1AB90}" dt="2021-10-24T16:47:36.132" v="4" actId="1076"/>
          <ac:picMkLst>
            <pc:docMk/>
            <pc:sldMk cId="0" sldId="256"/>
            <ac:picMk id="1026" creationId="{976B8FAD-D3F0-4948-8859-7F0182B2F778}"/>
          </ac:picMkLst>
        </pc:picChg>
      </pc:sldChg>
      <pc:sldChg chg="addSp modSp">
        <pc:chgData name="NITHYA SNSACD" userId="d0c6437a-5294-4367-ad60-95333b984709" providerId="ADAL" clId="{F7203AEC-DE5E-4E01-AEED-A1B153E1AB90}" dt="2021-10-24T16:52:11.257" v="9" actId="1076"/>
        <pc:sldMkLst>
          <pc:docMk/>
          <pc:sldMk cId="0" sldId="257"/>
        </pc:sldMkLst>
        <pc:picChg chg="add mod">
          <ac:chgData name="NITHYA SNSACD" userId="d0c6437a-5294-4367-ad60-95333b984709" providerId="ADAL" clId="{F7203AEC-DE5E-4E01-AEED-A1B153E1AB90}" dt="2021-10-24T16:52:11.257" v="9" actId="1076"/>
          <ac:picMkLst>
            <pc:docMk/>
            <pc:sldMk cId="0" sldId="257"/>
            <ac:picMk id="2050" creationId="{B8B95781-396E-450C-BA4B-D9273135B10E}"/>
          </ac:picMkLst>
        </pc:picChg>
      </pc:sldChg>
    </pc:docChg>
  </pc:docChgLst>
  <pc:docChgLst>
    <pc:chgData name="NITHYA SNSACD" userId="S::nithyasnsacd@snscecbe.onmicrosoft.com::d0c6437a-5294-4367-ad60-95333b984709" providerId="AD" clId="Web-{C12D3D96-16EB-4C7A-BE5B-7591964258E7}"/>
    <pc:docChg chg="modSld">
      <pc:chgData name="NITHYA SNSACD" userId="S::nithyasnsacd@snscecbe.onmicrosoft.com::d0c6437a-5294-4367-ad60-95333b984709" providerId="AD" clId="Web-{C12D3D96-16EB-4C7A-BE5B-7591964258E7}" dt="2021-09-08T09:13:52.076" v="3"/>
      <pc:docMkLst>
        <pc:docMk/>
      </pc:docMkLst>
      <pc:sldChg chg="delSp">
        <pc:chgData name="NITHYA SNSACD" userId="S::nithyasnsacd@snscecbe.onmicrosoft.com::d0c6437a-5294-4367-ad60-95333b984709" providerId="AD" clId="Web-{C12D3D96-16EB-4C7A-BE5B-7591964258E7}" dt="2021-09-08T09:13:46.076" v="1"/>
        <pc:sldMkLst>
          <pc:docMk/>
          <pc:sldMk cId="0" sldId="256"/>
        </pc:sldMkLst>
        <pc:picChg chg="del">
          <ac:chgData name="NITHYA SNSACD" userId="S::nithyasnsacd@snscecbe.onmicrosoft.com::d0c6437a-5294-4367-ad60-95333b984709" providerId="AD" clId="Web-{C12D3D96-16EB-4C7A-BE5B-7591964258E7}" dt="2021-09-08T09:13:44.232" v="0"/>
          <ac:picMkLst>
            <pc:docMk/>
            <pc:sldMk cId="0" sldId="256"/>
            <ac:picMk id="1026" creationId="{645A2D8D-5C4A-444A-8A8C-843644B845C6}"/>
          </ac:picMkLst>
        </pc:picChg>
        <pc:picChg chg="del">
          <ac:chgData name="NITHYA SNSACD" userId="S::nithyasnsacd@snscecbe.onmicrosoft.com::d0c6437a-5294-4367-ad60-95333b984709" providerId="AD" clId="Web-{C12D3D96-16EB-4C7A-BE5B-7591964258E7}" dt="2021-09-08T09:13:46.076" v="1"/>
          <ac:picMkLst>
            <pc:docMk/>
            <pc:sldMk cId="0" sldId="256"/>
            <ac:picMk id="1028" creationId="{368759BC-FB3E-4789-9FAD-C5772A78F4E3}"/>
          </ac:picMkLst>
        </pc:picChg>
      </pc:sldChg>
      <pc:sldChg chg="delSp">
        <pc:chgData name="NITHYA SNSACD" userId="S::nithyasnsacd@snscecbe.onmicrosoft.com::d0c6437a-5294-4367-ad60-95333b984709" providerId="AD" clId="Web-{C12D3D96-16EB-4C7A-BE5B-7591964258E7}" dt="2021-09-08T09:13:49.310" v="2"/>
        <pc:sldMkLst>
          <pc:docMk/>
          <pc:sldMk cId="0" sldId="257"/>
        </pc:sldMkLst>
        <pc:picChg chg="del">
          <ac:chgData name="NITHYA SNSACD" userId="S::nithyasnsacd@snscecbe.onmicrosoft.com::d0c6437a-5294-4367-ad60-95333b984709" providerId="AD" clId="Web-{C12D3D96-16EB-4C7A-BE5B-7591964258E7}" dt="2021-09-08T09:13:49.310" v="2"/>
          <ac:picMkLst>
            <pc:docMk/>
            <pc:sldMk cId="0" sldId="257"/>
            <ac:picMk id="2050" creationId="{B4550F80-0E35-4B5B-9CFF-008C976EC245}"/>
          </ac:picMkLst>
        </pc:picChg>
      </pc:sldChg>
      <pc:sldChg chg="delSp">
        <pc:chgData name="NITHYA SNSACD" userId="S::nithyasnsacd@snscecbe.onmicrosoft.com::d0c6437a-5294-4367-ad60-95333b984709" providerId="AD" clId="Web-{C12D3D96-16EB-4C7A-BE5B-7591964258E7}" dt="2021-09-08T09:13:52.076" v="3"/>
        <pc:sldMkLst>
          <pc:docMk/>
          <pc:sldMk cId="0" sldId="258"/>
        </pc:sldMkLst>
        <pc:picChg chg="del">
          <ac:chgData name="NITHYA SNSACD" userId="S::nithyasnsacd@snscecbe.onmicrosoft.com::d0c6437a-5294-4367-ad60-95333b984709" providerId="AD" clId="Web-{C12D3D96-16EB-4C7A-BE5B-7591964258E7}" dt="2021-09-08T09:13:52.076" v="3"/>
          <ac:picMkLst>
            <pc:docMk/>
            <pc:sldMk cId="0" sldId="258"/>
            <ac:picMk id="3076" creationId="{34D1186A-BC7C-4185-95BE-352762D020B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 xmlns:p14="http://schemas.microsoft.com/office/powerpoint/2010/main" val="252201261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1"/>
        <p:cNvGrpSpPr/>
        <p:nvPr/>
      </p:nvGrpSpPr>
      <p:grpSpPr>
        <a:xfrm>
          <a:off x="0" y="0"/>
          <a:ext cx="0" cy="0"/>
          <a:chOff x="0" y="0"/>
          <a:chExt cx="0" cy="0"/>
        </a:xfrm>
      </p:grpSpPr>
      <p:sp>
        <p:nvSpPr>
          <p:cNvPr id="152" name="Google Shape;152;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3" name="Google Shape;153;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4" name="Google Shape;154;p2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2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9" name="Google Shape;159;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0" name="Google Shape;160;p24"/>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4"/>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4"/>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8"/>
        <p:cNvGrpSpPr/>
        <p:nvPr/>
      </p:nvGrpSpPr>
      <p:grpSpPr>
        <a:xfrm>
          <a:off x="0" y="0"/>
          <a:ext cx="0" cy="0"/>
          <a:chOff x="0" y="0"/>
          <a:chExt cx="0" cy="0"/>
        </a:xfrm>
      </p:grpSpPr>
      <p:sp>
        <p:nvSpPr>
          <p:cNvPr id="99" name="Google Shape;99;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1" name="Google Shape;101;p15"/>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15"/>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4"/>
        <p:cNvGrpSpPr/>
        <p:nvPr/>
      </p:nvGrpSpPr>
      <p:grpSpPr>
        <a:xfrm>
          <a:off x="0" y="0"/>
          <a:ext cx="0" cy="0"/>
          <a:chOff x="0" y="0"/>
          <a:chExt cx="0" cy="0"/>
        </a:xfrm>
      </p:grpSpPr>
      <p:sp>
        <p:nvSpPr>
          <p:cNvPr id="105" name="Google Shape;105;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07" name="Google Shape;107;p16"/>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16"/>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0"/>
        <p:cNvGrpSpPr/>
        <p:nvPr/>
      </p:nvGrpSpPr>
      <p:grpSpPr>
        <a:xfrm>
          <a:off x="0" y="0"/>
          <a:ext cx="0" cy="0"/>
          <a:chOff x="0" y="0"/>
          <a:chExt cx="0" cy="0"/>
        </a:xfrm>
      </p:grpSpPr>
      <p:sp>
        <p:nvSpPr>
          <p:cNvPr id="111" name="Google Shape;111;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13" name="Google Shape;113;p17"/>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9" name="Google Shape;119;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20" name="Google Shape;120;p18"/>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5" name="Google Shape;125;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6" name="Google Shape;126;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7" name="Google Shape;127;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8" name="Google Shape;128;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9" name="Google Shape;129;p19"/>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20"/>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20"/>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0"/>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7"/>
        <p:cNvGrpSpPr/>
        <p:nvPr/>
      </p:nvGrpSpPr>
      <p:grpSpPr>
        <a:xfrm>
          <a:off x="0" y="0"/>
          <a:ext cx="0" cy="0"/>
          <a:chOff x="0" y="0"/>
          <a:chExt cx="0" cy="0"/>
        </a:xfrm>
      </p:grpSpPr>
      <p:sp>
        <p:nvSpPr>
          <p:cNvPr id="138" name="Google Shape;138;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40" name="Google Shape;140;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1" name="Google Shape;141;p21"/>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1"/>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21"/>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7" name="Google Shape;147;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8" name="Google Shape;148;p22"/>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2"/>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2"/>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8" name="Google Shape;88;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a:off x="609600" y="963930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a:off x="5943600" y="9639300"/>
            <a:ext cx="7086600" cy="381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sldNum" idx="12"/>
          </p:nvPr>
        </p:nvSpPr>
        <p:spPr>
          <a:xfrm>
            <a:off x="15240000" y="963930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pic>
        <p:nvPicPr>
          <p:cNvPr id="92" name="Google Shape;92;p13"/>
          <p:cNvPicPr preferRelativeResize="0"/>
          <p:nvPr/>
        </p:nvPicPr>
        <p:blipFill rotWithShape="1">
          <a:blip r:embed="rId13">
            <a:alphaModFix/>
          </a:blip>
          <a:srcRect/>
          <a:stretch/>
        </p:blipFill>
        <p:spPr>
          <a:xfrm>
            <a:off x="15851544" y="354999"/>
            <a:ext cx="2148469" cy="1298612"/>
          </a:xfrm>
          <a:prstGeom prst="rect">
            <a:avLst/>
          </a:prstGeom>
          <a:noFill/>
          <a:ln>
            <a:noFill/>
          </a:ln>
        </p:spPr>
      </p:pic>
      <p:pic>
        <p:nvPicPr>
          <p:cNvPr id="9" name="Picture 8" descr="Logo1.png"/>
          <p:cNvPicPr>
            <a:picLocks noChangeAspect="1"/>
          </p:cNvPicPr>
          <p:nvPr userDrawn="1"/>
        </p:nvPicPr>
        <p:blipFill>
          <a:blip r:embed="rId14"/>
          <a:stretch>
            <a:fillRect/>
          </a:stretch>
        </p:blipFill>
        <p:spPr>
          <a:xfrm>
            <a:off x="272374" y="233464"/>
            <a:ext cx="1715094" cy="1790219"/>
          </a:xfrm>
          <a:prstGeom prst="rect">
            <a:avLst/>
          </a:prstGeom>
        </p:spPr>
      </p:pic>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
          <p:cNvSpPr/>
          <p:nvPr/>
        </p:nvSpPr>
        <p:spPr>
          <a:xfrm>
            <a:off x="0" y="9258300"/>
            <a:ext cx="10983468"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17630775" y="2476500"/>
            <a:ext cx="47625" cy="65532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txBox="1">
            <a:spLocks noGrp="1"/>
          </p:cNvSpPr>
          <p:nvPr>
            <p:ph type="dt" idx="10"/>
          </p:nvPr>
        </p:nvSpPr>
        <p:spPr>
          <a:xfrm>
            <a:off x="381000"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190" name="Google Shape;190;p3"/>
          <p:cNvSpPr txBox="1">
            <a:spLocks noGrp="1"/>
          </p:cNvSpPr>
          <p:nvPr>
            <p:ph type="ftr" idx="11"/>
          </p:nvPr>
        </p:nvSpPr>
        <p:spPr>
          <a:xfrm>
            <a:off x="284480" y="-264160"/>
            <a:ext cx="16824960" cy="8390632"/>
          </a:xfrm>
          <a:prstGeom prst="rect">
            <a:avLst/>
          </a:prstGeom>
          <a:noFill/>
          <a:ln>
            <a:noFill/>
          </a:ln>
        </p:spPr>
        <p:txBody>
          <a:bodyPr spcFirstLastPara="1" wrap="square" lIns="91425" tIns="45700" rIns="91425" bIns="45700" anchor="ctr" anchorCtr="0">
            <a:noAutofit/>
          </a:bodyPr>
          <a:lstStyle/>
          <a:p>
            <a:pPr lvl="0"/>
            <a:r>
              <a:rPr lang="en-IN" sz="4800" b="1" dirty="0" smtClean="0">
                <a:solidFill>
                  <a:srgbClr val="FF0000"/>
                </a:solidFill>
                <a:latin typeface="Lucida Bright" pitchFamily="18" charset="0"/>
              </a:rPr>
              <a:t>Computer Science</a:t>
            </a:r>
          </a:p>
          <a:p>
            <a:pPr lvl="0"/>
            <a:endParaRPr sz="4800" b="1" dirty="0">
              <a:solidFill>
                <a:schemeClr val="dk1"/>
              </a:solidFill>
              <a:latin typeface="Cambria"/>
              <a:ea typeface="Cambria"/>
              <a:cs typeface="Cambria"/>
              <a:sym typeface="Cambria"/>
            </a:endParaRPr>
          </a:p>
        </p:txBody>
      </p:sp>
      <p:sp>
        <p:nvSpPr>
          <p:cNvPr id="191" name="Google Shape;191;p3"/>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1</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a:xfrm>
            <a:off x="1371599" y="0"/>
            <a:ext cx="15448547" cy="102870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a:t>
            </a:fld>
            <a:endParaRPr lang="en-US"/>
          </a:p>
        </p:txBody>
      </p:sp>
      <p:pic>
        <p:nvPicPr>
          <p:cNvPr id="2050" name="Picture 2"/>
          <p:cNvPicPr>
            <a:picLocks noChangeAspect="1" noChangeArrowheads="1"/>
          </p:cNvPicPr>
          <p:nvPr/>
        </p:nvPicPr>
        <p:blipFill>
          <a:blip r:embed="rId2"/>
          <a:srcRect/>
          <a:stretch>
            <a:fillRect/>
          </a:stretch>
        </p:blipFill>
        <p:spPr bwMode="auto">
          <a:xfrm>
            <a:off x="1" y="0"/>
            <a:ext cx="18288000" cy="10286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100</a:t>
            </a:fld>
            <a:endParaRPr lang="en-US"/>
          </a:p>
        </p:txBody>
      </p:sp>
      <p:pic>
        <p:nvPicPr>
          <p:cNvPr id="1331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101</a:t>
            </a:fld>
            <a:endParaRPr lang="en-US"/>
          </a:p>
        </p:txBody>
      </p:sp>
      <p:pic>
        <p:nvPicPr>
          <p:cNvPr id="1433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0221" y="1456657"/>
            <a:ext cx="13391147" cy="8168607"/>
          </a:xfrm>
        </p:spPr>
        <p:txBody>
          <a:bodyPr>
            <a:normAutofit/>
          </a:bodyPr>
          <a:lstStyle/>
          <a:p>
            <a:pPr algn="l"/>
            <a:r>
              <a:rPr lang="en-IN" b="1" u="sng" dirty="0" smtClean="0">
                <a:latin typeface="+mj-lt"/>
              </a:rPr>
              <a:t>The Seek() Function:</a:t>
            </a:r>
            <a:br>
              <a:rPr lang="en-IN" b="1" u="sng" dirty="0" smtClean="0">
                <a:latin typeface="+mj-lt"/>
              </a:rPr>
            </a:br>
            <a:r>
              <a:rPr lang="en-IN" dirty="0" smtClean="0">
                <a:latin typeface="+mj-lt"/>
              </a:rPr>
              <a:t>The seek() function changes the position of the file pointer by placing the file-pointer at the specified position in the open file.</a:t>
            </a:r>
            <a:br>
              <a:rPr lang="en-IN" dirty="0" smtClean="0">
                <a:latin typeface="+mj-lt"/>
              </a:rPr>
            </a:br>
            <a:r>
              <a:rPr lang="en-IN" b="1" u="sng" dirty="0" smtClean="0">
                <a:latin typeface="+mj-lt"/>
              </a:rPr>
              <a:t>Syntax:</a:t>
            </a:r>
            <a:br>
              <a:rPr lang="en-IN" b="1" u="sng" dirty="0" smtClean="0">
                <a:latin typeface="+mj-lt"/>
              </a:rPr>
            </a:br>
            <a:r>
              <a:rPr lang="en-IN" b="1" dirty="0" smtClean="0">
                <a:solidFill>
                  <a:srgbClr val="FF0000"/>
                </a:solidFill>
                <a:latin typeface="+mj-lt"/>
              </a:rPr>
              <a:t>&lt;file-object&gt;.seek(offset[,mode])</a:t>
            </a:r>
            <a:r>
              <a:rPr lang="en-IN" b="1" u="sng" dirty="0" smtClean="0">
                <a:latin typeface="+mj-lt"/>
              </a:rPr>
              <a:t/>
            </a:r>
            <a:br>
              <a:rPr lang="en-IN" b="1" u="sng" dirty="0" smtClean="0">
                <a:latin typeface="+mj-lt"/>
              </a:rPr>
            </a:br>
            <a:r>
              <a:rPr lang="en-IN" dirty="0" smtClean="0">
                <a:latin typeface="+mj-lt"/>
              </a:rPr>
              <a:t>offset-&gt;is a number specifying number-of-bytes</a:t>
            </a:r>
            <a:br>
              <a:rPr lang="en-IN" dirty="0" smtClean="0">
                <a:latin typeface="+mj-lt"/>
              </a:rPr>
            </a:br>
            <a:r>
              <a:rPr lang="en-IN" dirty="0" smtClean="0">
                <a:latin typeface="+mj-lt"/>
              </a:rPr>
              <a:t>mode-&gt; is a number 0 or 1 or 2 signifying</a:t>
            </a:r>
            <a:br>
              <a:rPr lang="en-IN" dirty="0" smtClean="0">
                <a:latin typeface="+mj-lt"/>
              </a:rPr>
            </a:br>
            <a:r>
              <a:rPr lang="en-IN" dirty="0" smtClean="0">
                <a:latin typeface="+mj-lt"/>
              </a:rPr>
              <a:t>0 for beginning of </a:t>
            </a:r>
            <a:r>
              <a:rPr lang="en-IN" dirty="0" err="1" smtClean="0">
                <a:latin typeface="+mj-lt"/>
              </a:rPr>
              <a:t>file.It</a:t>
            </a:r>
            <a:r>
              <a:rPr lang="en-IN" dirty="0" smtClean="0">
                <a:latin typeface="+mj-lt"/>
              </a:rPr>
              <a:t> is default position</a:t>
            </a:r>
            <a:br>
              <a:rPr lang="en-IN" dirty="0" smtClean="0">
                <a:latin typeface="+mj-lt"/>
              </a:rPr>
            </a:br>
            <a:r>
              <a:rPr lang="en-IN" dirty="0" smtClean="0">
                <a:latin typeface="+mj-lt"/>
              </a:rPr>
              <a:t>1 for current position of file-pointer.</a:t>
            </a:r>
            <a:br>
              <a:rPr lang="en-IN" dirty="0" smtClean="0">
                <a:latin typeface="+mj-lt"/>
              </a:rPr>
            </a:br>
            <a:r>
              <a:rPr lang="en-IN" dirty="0" smtClean="0">
                <a:latin typeface="+mj-lt"/>
              </a:rPr>
              <a:t>2 for end of file.</a:t>
            </a:r>
            <a:br>
              <a:rPr lang="en-IN" dirty="0" smtClean="0">
                <a:latin typeface="+mj-lt"/>
              </a:rPr>
            </a:br>
            <a:r>
              <a:rPr lang="en-IN" dirty="0" smtClean="0">
                <a:latin typeface="+mj-lt"/>
              </a:rPr>
              <a:t>File object: is the handle of open file.</a:t>
            </a:r>
            <a:endParaRPr lang="en-US" dirty="0">
              <a:latin typeface="+mj-lt"/>
            </a:endParaRPr>
          </a:p>
        </p:txBody>
      </p:sp>
      <p:sp>
        <p:nvSpPr>
          <p:cNvPr id="3" name="Subtitle 2"/>
          <p:cNvSpPr>
            <a:spLocks noGrp="1"/>
          </p:cNvSpPr>
          <p:nvPr>
            <p:ph type="subTitle" idx="1"/>
          </p:nvPr>
        </p:nvSpPr>
        <p:spPr>
          <a:xfrm>
            <a:off x="0" y="10696074"/>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102</a:t>
            </a:fld>
            <a:endParaRPr lang="en-US"/>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27267"/>
            <a:ext cx="17265316" cy="7591091"/>
          </a:xfrm>
        </p:spPr>
        <p:txBody>
          <a:bodyPr/>
          <a:lstStyle/>
          <a:p>
            <a:r>
              <a:rPr lang="en-IN" dirty="0" err="1" smtClean="0"/>
              <a:t>Fh</a:t>
            </a:r>
            <a:r>
              <a:rPr lang="en-IN" dirty="0" smtClean="0"/>
              <a:t>=open(“</a:t>
            </a:r>
            <a:r>
              <a:rPr lang="en-IN" dirty="0" err="1" smtClean="0"/>
              <a:t>Marks.txt”,”r</a:t>
            </a:r>
            <a:r>
              <a:rPr lang="en-IN" dirty="0" smtClean="0"/>
              <a:t>”)         # It will place the file pointer at 30 byte from the beginning of the file(default) </a:t>
            </a:r>
            <a:br>
              <a:rPr lang="en-IN" dirty="0" smtClean="0"/>
            </a:br>
            <a:r>
              <a:rPr lang="en-IN" dirty="0" err="1" smtClean="0"/>
              <a:t>fh.seek</a:t>
            </a:r>
            <a:r>
              <a:rPr lang="en-IN" dirty="0" smtClean="0"/>
              <a:t>(30)   #It will place the file pointer at 30</a:t>
            </a:r>
            <a:r>
              <a:rPr lang="en-IN" baseline="30000" dirty="0" smtClean="0"/>
              <a:t>th</a:t>
            </a:r>
            <a:r>
              <a:rPr lang="en-IN" dirty="0" smtClean="0"/>
              <a:t> byte ahead of current file pointer position (mode=1)</a:t>
            </a:r>
            <a:endParaRPr lang="en-US" dirty="0"/>
          </a:p>
        </p:txBody>
      </p:sp>
      <p:sp>
        <p:nvSpPr>
          <p:cNvPr id="3" name="Subtitle 2"/>
          <p:cNvSpPr>
            <a:spLocks noGrp="1"/>
          </p:cNvSpPr>
          <p:nvPr>
            <p:ph type="subTitle" idx="1"/>
          </p:nvPr>
        </p:nvSpPr>
        <p:spPr>
          <a:xfrm>
            <a:off x="-1106905" y="10984832"/>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103</a:t>
            </a:fld>
            <a:endParaRPr lang="en-US"/>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1035"/>
            <a:ext cx="16278726" cy="7639217"/>
          </a:xfrm>
        </p:spPr>
        <p:txBody>
          <a:bodyPr/>
          <a:lstStyle/>
          <a:p>
            <a:pPr algn="l"/>
            <a:r>
              <a:rPr lang="en-IN" b="1" u="sng" dirty="0" smtClean="0">
                <a:latin typeface="Arial" pitchFamily="34" charset="0"/>
                <a:cs typeface="Arial" pitchFamily="34" charset="0"/>
              </a:rPr>
              <a:t>Forward direction:</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dirty="0" smtClean="0">
                <a:latin typeface="Arial" pitchFamily="34" charset="0"/>
                <a:cs typeface="Arial" pitchFamily="34" charset="0"/>
              </a:rPr>
              <a:t>With positive value for bytes.</a:t>
            </a:r>
            <a:br>
              <a:rPr lang="en-IN" b="1" dirty="0" smtClean="0">
                <a:latin typeface="Arial" pitchFamily="34" charset="0"/>
                <a:cs typeface="Arial" pitchFamily="34" charset="0"/>
              </a:rPr>
            </a:br>
            <a:r>
              <a:rPr lang="en-IN" b="1" u="sng" dirty="0" smtClean="0">
                <a:latin typeface="Arial" pitchFamily="34" charset="0"/>
                <a:cs typeface="Arial" pitchFamily="34" charset="0"/>
              </a:rPr>
              <a:t>Backward direction:</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dirty="0" smtClean="0">
                <a:latin typeface="Arial" pitchFamily="34" charset="0"/>
                <a:cs typeface="Arial" pitchFamily="34" charset="0"/>
              </a:rPr>
              <a:t>By giving negative value for bytes.</a:t>
            </a:r>
            <a:br>
              <a:rPr lang="en-IN" b="1" dirty="0" smtClean="0">
                <a:latin typeface="Arial" pitchFamily="34" charset="0"/>
                <a:cs typeface="Arial" pitchFamily="34" charset="0"/>
              </a:rPr>
            </a:br>
            <a:endParaRPr lang="en-US" b="1" dirty="0">
              <a:latin typeface="Arial" pitchFamily="34" charset="0"/>
              <a:cs typeface="Arial" pitchFamily="34" charset="0"/>
            </a:endParaRPr>
          </a:p>
        </p:txBody>
      </p:sp>
      <p:sp>
        <p:nvSpPr>
          <p:cNvPr id="3" name="Subtitle 2"/>
          <p:cNvSpPr>
            <a:spLocks noGrp="1"/>
          </p:cNvSpPr>
          <p:nvPr>
            <p:ph type="subTitle" idx="1"/>
          </p:nvPr>
        </p:nvSpPr>
        <p:spPr>
          <a:xfrm>
            <a:off x="1684421" y="10287000"/>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104</a:t>
            </a:fld>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105</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106</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107</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108</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8288000" cy="101245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109</a:t>
            </a:fld>
            <a:endParaRPr lang="en-US"/>
          </a:p>
        </p:txBody>
      </p:sp>
      <p:pic>
        <p:nvPicPr>
          <p:cNvPr id="5122" name="Picture 2"/>
          <p:cNvPicPr>
            <a:picLocks noChangeAspect="1" noChangeArrowheads="1"/>
          </p:cNvPicPr>
          <p:nvPr/>
        </p:nvPicPr>
        <p:blipFill>
          <a:blip r:embed="rId2"/>
          <a:srcRect/>
          <a:stretch>
            <a:fillRect/>
          </a:stretch>
        </p:blipFill>
        <p:spPr bwMode="auto">
          <a:xfrm>
            <a:off x="0" y="-72191"/>
            <a:ext cx="18288000" cy="1035919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4642" y="349752"/>
            <a:ext cx="7772400" cy="1470025"/>
          </a:xfrm>
        </p:spPr>
        <p:txBody>
          <a:bodyPr/>
          <a:lstStyle/>
          <a:p>
            <a:endParaRPr lang="en-US"/>
          </a:p>
        </p:txBody>
      </p:sp>
      <p:sp>
        <p:nvSpPr>
          <p:cNvPr id="3" name="Subtitle 2"/>
          <p:cNvSpPr>
            <a:spLocks noGrp="1"/>
          </p:cNvSpPr>
          <p:nvPr>
            <p:ph type="subTitle" idx="1"/>
          </p:nvPr>
        </p:nvSpPr>
        <p:spPr>
          <a:xfrm>
            <a:off x="0" y="3886200"/>
            <a:ext cx="18288000" cy="64008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64894" y="-2345323"/>
            <a:ext cx="15051506" cy="12632323"/>
          </a:xfrm>
        </p:spPr>
        <p:txBody>
          <a:bodyPr>
            <a:normAutofit/>
          </a:bodyPr>
          <a:lstStyle/>
          <a:p>
            <a:pPr algn="l"/>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t/>
            </a:r>
            <a:br>
              <a:rPr lang="en-IN" dirty="0" smtClean="0"/>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The CSV files are popular because of these reasons:</a:t>
            </a:r>
            <a:br>
              <a:rPr lang="en-IN" dirty="0" smtClean="0">
                <a:latin typeface="Arial" pitchFamily="34" charset="0"/>
                <a:cs typeface="Arial" pitchFamily="34" charset="0"/>
              </a:rPr>
            </a:br>
            <a:r>
              <a:rPr lang="en-IN" dirty="0" smtClean="0">
                <a:latin typeface="Arial" pitchFamily="34" charset="0"/>
                <a:cs typeface="Arial" pitchFamily="34" charset="0"/>
              </a:rPr>
              <a:t>(</a:t>
            </a:r>
            <a:r>
              <a:rPr lang="en-IN" dirty="0" err="1" smtClean="0">
                <a:latin typeface="Arial" pitchFamily="34" charset="0"/>
                <a:cs typeface="Arial" pitchFamily="34" charset="0"/>
              </a:rPr>
              <a:t>i</a:t>
            </a:r>
            <a:r>
              <a:rPr lang="en-IN" dirty="0" smtClean="0">
                <a:latin typeface="Arial" pitchFamily="34" charset="0"/>
                <a:cs typeface="Arial" pitchFamily="34" charset="0"/>
              </a:rPr>
              <a:t>) Easier to create</a:t>
            </a:r>
            <a:br>
              <a:rPr lang="en-IN" dirty="0" smtClean="0">
                <a:latin typeface="Arial" pitchFamily="34" charset="0"/>
                <a:cs typeface="Arial" pitchFamily="34" charset="0"/>
              </a:rPr>
            </a:br>
            <a:r>
              <a:rPr lang="en-IN" dirty="0" smtClean="0">
                <a:latin typeface="Arial" pitchFamily="34" charset="0"/>
                <a:cs typeface="Arial" pitchFamily="34" charset="0"/>
              </a:rPr>
              <a:t>(ii)Preferred export and import format for databases and spreadsheets</a:t>
            </a:r>
            <a:br>
              <a:rPr lang="en-IN" dirty="0" smtClean="0">
                <a:latin typeface="Arial" pitchFamily="34" charset="0"/>
                <a:cs typeface="Arial" pitchFamily="34" charset="0"/>
              </a:rPr>
            </a:br>
            <a:r>
              <a:rPr lang="en-IN" dirty="0" smtClean="0">
                <a:latin typeface="Arial" pitchFamily="34" charset="0"/>
                <a:cs typeface="Arial" pitchFamily="34" charset="0"/>
              </a:rPr>
              <a:t>(iii) Capable of storing large amounts of data.</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The separator character of CSV files is called a </a:t>
            </a:r>
            <a:r>
              <a:rPr lang="en-IN" dirty="0" err="1" smtClean="0">
                <a:latin typeface="Arial" pitchFamily="34" charset="0"/>
                <a:cs typeface="Arial" pitchFamily="34" charset="0"/>
              </a:rPr>
              <a:t>delimiter.Default</a:t>
            </a:r>
            <a:r>
              <a:rPr lang="en-IN" dirty="0" smtClean="0">
                <a:latin typeface="Arial" pitchFamily="34" charset="0"/>
                <a:cs typeface="Arial" pitchFamily="34" charset="0"/>
              </a:rPr>
              <a:t> and most popular delimiter is </a:t>
            </a:r>
            <a:r>
              <a:rPr lang="en-IN" dirty="0" err="1" smtClean="0">
                <a:latin typeface="Arial" pitchFamily="34" charset="0"/>
                <a:cs typeface="Arial" pitchFamily="34" charset="0"/>
              </a:rPr>
              <a:t>comma,Other</a:t>
            </a:r>
            <a:r>
              <a:rPr lang="en-IN" dirty="0" smtClean="0">
                <a:latin typeface="Arial" pitchFamily="34" charset="0"/>
                <a:cs typeface="Arial" pitchFamily="34" charset="0"/>
              </a:rPr>
              <a:t> popular delimiters include the tab(\t),colon(:),pipe(|) and semi-colon(;) characters.</a:t>
            </a:r>
            <a:r>
              <a:rPr lang="en-IN" dirty="0" smtClean="0"/>
              <a:t/>
            </a:r>
            <a:br>
              <a:rPr lang="en-IN" dirty="0" smtClean="0"/>
            </a:br>
            <a:endParaRPr lang="en-US" dirty="0"/>
          </a:p>
        </p:txBody>
      </p:sp>
      <p:sp>
        <p:nvSpPr>
          <p:cNvPr id="3" name="Subtitle 2"/>
          <p:cNvSpPr>
            <a:spLocks noGrp="1"/>
          </p:cNvSpPr>
          <p:nvPr>
            <p:ph type="subTitle" idx="1"/>
          </p:nvPr>
        </p:nvSpPr>
        <p:spPr>
          <a:xfrm>
            <a:off x="385011" y="12043610"/>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110</a:t>
            </a:fld>
            <a:endParaRPr lang="en-US"/>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8" y="349752"/>
            <a:ext cx="17602201" cy="9443953"/>
          </a:xfrm>
        </p:spPr>
        <p:txBody>
          <a:bodyPr>
            <a:normAutofit/>
          </a:bodyPr>
          <a:lstStyle/>
          <a:p>
            <a:r>
              <a:rPr lang="en-IN" sz="8000" dirty="0" smtClean="0">
                <a:solidFill>
                  <a:srgbClr val="FF0000"/>
                </a:solidFill>
                <a:latin typeface="Arial" pitchFamily="34" charset="0"/>
                <a:cs typeface="Arial" pitchFamily="34" charset="0"/>
              </a:rPr>
              <a:t>CSV FILES</a:t>
            </a:r>
            <a:r>
              <a:rPr lang="en-IN" dirty="0" smtClean="0">
                <a:latin typeface="Arial" pitchFamily="34" charset="0"/>
                <a:cs typeface="Arial" pitchFamily="34" charset="0"/>
              </a:rPr>
              <a:t/>
            </a:r>
            <a:br>
              <a:rPr lang="en-IN" dirty="0" smtClean="0">
                <a:latin typeface="Arial" pitchFamily="34" charset="0"/>
                <a:cs typeface="Arial" pitchFamily="34" charset="0"/>
              </a:rPr>
            </a:br>
            <a:r>
              <a:rPr lang="en-IN" sz="6000" dirty="0" smtClean="0">
                <a:solidFill>
                  <a:srgbClr val="FF0000"/>
                </a:solidFill>
                <a:latin typeface="Arial" pitchFamily="34" charset="0"/>
                <a:cs typeface="Arial" pitchFamily="34" charset="0"/>
              </a:rPr>
              <a:t>CSV </a:t>
            </a:r>
            <a:r>
              <a:rPr lang="en-IN" sz="6000" dirty="0" smtClean="0">
                <a:latin typeface="Arial" pitchFamily="34" charset="0"/>
                <a:cs typeface="Arial" pitchFamily="34" charset="0"/>
              </a:rPr>
              <a:t>stands for </a:t>
            </a:r>
            <a:r>
              <a:rPr lang="en-IN" sz="6000" dirty="0" smtClean="0">
                <a:solidFill>
                  <a:srgbClr val="FF0000"/>
                </a:solidFill>
                <a:latin typeface="Arial" pitchFamily="34" charset="0"/>
                <a:cs typeface="Arial" pitchFamily="34" charset="0"/>
              </a:rPr>
              <a:t>Comma Separated Values.</a:t>
            </a:r>
            <a:br>
              <a:rPr lang="en-IN" sz="6000" dirty="0" smtClean="0">
                <a:solidFill>
                  <a:srgbClr val="FF0000"/>
                </a:solidFill>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CSV is just like a </a:t>
            </a:r>
            <a:r>
              <a:rPr lang="en-IN" dirty="0" smtClean="0">
                <a:solidFill>
                  <a:srgbClr val="FF0000"/>
                </a:solidFill>
                <a:latin typeface="Arial" pitchFamily="34" charset="0"/>
                <a:cs typeface="Arial" pitchFamily="34" charset="0"/>
              </a:rPr>
              <a:t>text </a:t>
            </a:r>
            <a:r>
              <a:rPr lang="en-IN" dirty="0" err="1" smtClean="0">
                <a:solidFill>
                  <a:srgbClr val="FF0000"/>
                </a:solidFill>
                <a:latin typeface="Arial" pitchFamily="34" charset="0"/>
                <a:cs typeface="Arial" pitchFamily="34" charset="0"/>
              </a:rPr>
              <a:t>file</a:t>
            </a:r>
            <a:r>
              <a:rPr lang="en-IN" dirty="0" err="1" smtClean="0">
                <a:latin typeface="Arial" pitchFamily="34" charset="0"/>
                <a:cs typeface="Arial" pitchFamily="34" charset="0"/>
              </a:rPr>
              <a:t>.,in</a:t>
            </a:r>
            <a:r>
              <a:rPr lang="en-IN" dirty="0" smtClean="0">
                <a:latin typeface="Arial" pitchFamily="34" charset="0"/>
                <a:cs typeface="Arial" pitchFamily="34" charset="0"/>
              </a:rPr>
              <a:t> a </a:t>
            </a:r>
            <a:r>
              <a:rPr lang="en-IN" dirty="0" smtClean="0">
                <a:solidFill>
                  <a:srgbClr val="FF0000"/>
                </a:solidFill>
                <a:latin typeface="Arial" pitchFamily="34" charset="0"/>
                <a:cs typeface="Arial" pitchFamily="34" charset="0"/>
              </a:rPr>
              <a:t>human readable </a:t>
            </a:r>
            <a:r>
              <a:rPr lang="en-IN" dirty="0" smtClean="0">
                <a:latin typeface="Arial" pitchFamily="34" charset="0"/>
                <a:cs typeface="Arial" pitchFamily="34" charset="0"/>
              </a:rPr>
              <a:t>format which is extensively used to store </a:t>
            </a:r>
            <a:r>
              <a:rPr lang="en-IN" dirty="0" smtClean="0">
                <a:solidFill>
                  <a:srgbClr val="FF0000"/>
                </a:solidFill>
                <a:latin typeface="Arial" pitchFamily="34" charset="0"/>
                <a:cs typeface="Arial" pitchFamily="34" charset="0"/>
              </a:rPr>
              <a:t>tabular </a:t>
            </a:r>
            <a:r>
              <a:rPr lang="en-IN" dirty="0" err="1" smtClean="0">
                <a:solidFill>
                  <a:srgbClr val="FF0000"/>
                </a:solidFill>
                <a:latin typeface="Arial" pitchFamily="34" charset="0"/>
                <a:cs typeface="Arial" pitchFamily="34" charset="0"/>
              </a:rPr>
              <a:t>data,in</a:t>
            </a:r>
            <a:r>
              <a:rPr lang="en-IN" dirty="0" smtClean="0">
                <a:solidFill>
                  <a:srgbClr val="FF0000"/>
                </a:solidFill>
                <a:latin typeface="Arial" pitchFamily="34" charset="0"/>
                <a:cs typeface="Arial" pitchFamily="34" charset="0"/>
              </a:rPr>
              <a:t> </a:t>
            </a:r>
            <a:r>
              <a:rPr lang="en-IN" dirty="0" smtClean="0">
                <a:latin typeface="Arial" pitchFamily="34" charset="0"/>
                <a:cs typeface="Arial" pitchFamily="34" charset="0"/>
              </a:rPr>
              <a:t>a </a:t>
            </a:r>
            <a:r>
              <a:rPr lang="en-IN" dirty="0" smtClean="0">
                <a:solidFill>
                  <a:srgbClr val="FF0000"/>
                </a:solidFill>
                <a:latin typeface="Arial" pitchFamily="34" charset="0"/>
                <a:cs typeface="Arial" pitchFamily="34" charset="0"/>
              </a:rPr>
              <a:t>spreadsheet</a:t>
            </a:r>
            <a:r>
              <a:rPr lang="en-IN" dirty="0" smtClean="0">
                <a:latin typeface="Arial" pitchFamily="34" charset="0"/>
                <a:cs typeface="Arial" pitchFamily="34" charset="0"/>
              </a:rPr>
              <a:t> or </a:t>
            </a:r>
            <a:r>
              <a:rPr lang="en-IN" dirty="0" smtClean="0">
                <a:solidFill>
                  <a:srgbClr val="FF0000"/>
                </a:solidFill>
                <a:latin typeface="Arial" pitchFamily="34" charset="0"/>
                <a:cs typeface="Arial" pitchFamily="34" charset="0"/>
              </a:rPr>
              <a:t>database.</a:t>
            </a: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The separator character of CSV files is called a </a:t>
            </a:r>
            <a:r>
              <a:rPr lang="en-IN" dirty="0" err="1" smtClean="0">
                <a:solidFill>
                  <a:srgbClr val="FF0000"/>
                </a:solidFill>
                <a:latin typeface="Arial" pitchFamily="34" charset="0"/>
                <a:cs typeface="Arial" pitchFamily="34" charset="0"/>
              </a:rPr>
              <a:t>delimiter</a:t>
            </a:r>
            <a:r>
              <a:rPr lang="en-IN" dirty="0" err="1" smtClean="0">
                <a:latin typeface="Arial" pitchFamily="34" charset="0"/>
                <a:cs typeface="Arial" pitchFamily="34" charset="0"/>
              </a:rPr>
              <a:t>.Default</a:t>
            </a:r>
            <a:r>
              <a:rPr lang="en-IN" dirty="0" smtClean="0">
                <a:latin typeface="Arial" pitchFamily="34" charset="0"/>
                <a:cs typeface="Arial" pitchFamily="34" charset="0"/>
              </a:rPr>
              <a:t> delimiter is</a:t>
            </a:r>
            <a:r>
              <a:rPr lang="en-IN" dirty="0" smtClean="0">
                <a:solidFill>
                  <a:srgbClr val="FF0000"/>
                </a:solidFill>
                <a:latin typeface="Arial" pitchFamily="34" charset="0"/>
                <a:cs typeface="Arial" pitchFamily="34" charset="0"/>
              </a:rPr>
              <a:t> comma</a:t>
            </a:r>
            <a:r>
              <a:rPr lang="en-IN" dirty="0" smtClean="0">
                <a:latin typeface="Arial" pitchFamily="34" charset="0"/>
                <a:cs typeface="Arial" pitchFamily="34" charset="0"/>
              </a:rPr>
              <a:t>(,).Other delimiters are </a:t>
            </a:r>
            <a:r>
              <a:rPr lang="en-IN" dirty="0" smtClean="0">
                <a:solidFill>
                  <a:srgbClr val="FF0000"/>
                </a:solidFill>
                <a:latin typeface="Arial" pitchFamily="34" charset="0"/>
                <a:cs typeface="Arial" pitchFamily="34" charset="0"/>
              </a:rPr>
              <a:t>tab(‘\t’),colon(:) ,pipe(|),semicolon(;) </a:t>
            </a:r>
            <a:r>
              <a:rPr lang="en-IN" dirty="0" smtClean="0">
                <a:latin typeface="Arial" pitchFamily="34" charset="0"/>
                <a:cs typeface="Arial" pitchFamily="34" charset="0"/>
              </a:rPr>
              <a:t>characters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371600" y="11586410"/>
            <a:ext cx="6400800" cy="1752600"/>
          </a:xfrm>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111</a:t>
            </a:fld>
            <a:endParaRPr lang="en-US"/>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16567484" cy="7542964"/>
          </a:xfrm>
        </p:spPr>
        <p:txBody>
          <a:bodyPr>
            <a:normAutofit/>
          </a:bodyPr>
          <a:lstStyle/>
          <a:p>
            <a:r>
              <a:rPr lang="en-IN" dirty="0" smtClean="0"/>
              <a:t>CSV stands for Comma </a:t>
            </a:r>
            <a:r>
              <a:rPr lang="en-IN" dirty="0" err="1" smtClean="0"/>
              <a:t>Seperated</a:t>
            </a:r>
            <a:r>
              <a:rPr lang="en-IN" dirty="0" smtClean="0"/>
              <a:t> </a:t>
            </a:r>
            <a:br>
              <a:rPr lang="en-IN" dirty="0" smtClean="0"/>
            </a:br>
            <a:r>
              <a:rPr lang="en-IN" dirty="0" smtClean="0"/>
              <a:t>Values</a:t>
            </a:r>
            <a:br>
              <a:rPr lang="en-IN" dirty="0" smtClean="0"/>
            </a:br>
            <a:r>
              <a:rPr lang="en-IN" dirty="0" smtClean="0"/>
              <a:t>IT is used for storing tabular data in a spreadsheet or database.</a:t>
            </a:r>
            <a:br>
              <a:rPr lang="en-IN" dirty="0" smtClean="0"/>
            </a:br>
            <a:r>
              <a:rPr lang="en-IN" dirty="0" smtClean="0"/>
              <a:t>Each record consists of fields separated by Commas(delimiter)</a:t>
            </a:r>
            <a:br>
              <a:rPr lang="en-IN" dirty="0" smtClean="0"/>
            </a:br>
            <a:r>
              <a:rPr lang="en-IN" dirty="0" smtClean="0"/>
              <a:t>Each line of a file </a:t>
            </a:r>
            <a:br>
              <a:rPr lang="en-IN" dirty="0" smtClean="0"/>
            </a:br>
            <a:endParaRPr lang="en-US" dirty="0"/>
          </a:p>
        </p:txBody>
      </p:sp>
      <p:sp>
        <p:nvSpPr>
          <p:cNvPr id="3" name="Subtitle 2"/>
          <p:cNvSpPr>
            <a:spLocks noGrp="1"/>
          </p:cNvSpPr>
          <p:nvPr>
            <p:ph type="subTitle" idx="1"/>
          </p:nvPr>
        </p:nvSpPr>
        <p:spPr>
          <a:xfrm>
            <a:off x="336885" y="11706726"/>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112</a:t>
            </a:fld>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894" y="288758"/>
            <a:ext cx="16350916" cy="7470775"/>
          </a:xfrm>
        </p:spPr>
        <p:txBody>
          <a:bodyPr/>
          <a:lstStyle/>
          <a:p>
            <a:pPr algn="l"/>
            <a:r>
              <a:rPr lang="en-IN" u="sng" dirty="0" smtClean="0">
                <a:latin typeface="Arial" pitchFamily="34" charset="0"/>
                <a:cs typeface="Arial" pitchFamily="34" charset="0"/>
              </a:rPr>
              <a:t>Advantages of CSV files:</a:t>
            </a: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Easier to create.</a:t>
            </a:r>
            <a:br>
              <a:rPr lang="en-IN" dirty="0" smtClean="0">
                <a:latin typeface="Arial" pitchFamily="34" charset="0"/>
                <a:cs typeface="Arial" pitchFamily="34" charset="0"/>
              </a:rPr>
            </a:br>
            <a:r>
              <a:rPr lang="en-IN" dirty="0" smtClean="0">
                <a:latin typeface="Arial" pitchFamily="34" charset="0"/>
                <a:cs typeface="Arial" pitchFamily="34" charset="0"/>
              </a:rPr>
              <a:t>Preferred import and export </a:t>
            </a:r>
            <a:r>
              <a:rPr lang="en-IN" dirty="0" err="1" smtClean="0">
                <a:latin typeface="Arial" pitchFamily="34" charset="0"/>
                <a:cs typeface="Arial" pitchFamily="34" charset="0"/>
              </a:rPr>
              <a:t>formast</a:t>
            </a:r>
            <a:r>
              <a:rPr lang="en-IN" dirty="0" smtClean="0">
                <a:latin typeface="Arial" pitchFamily="34" charset="0"/>
                <a:cs typeface="Arial" pitchFamily="34" charset="0"/>
              </a:rPr>
              <a:t> for databases and spreadsheets.</a:t>
            </a:r>
            <a:br>
              <a:rPr lang="en-IN" dirty="0" smtClean="0">
                <a:latin typeface="Arial" pitchFamily="34" charset="0"/>
                <a:cs typeface="Arial" pitchFamily="34" charset="0"/>
              </a:rPr>
            </a:br>
            <a:r>
              <a:rPr lang="en-IN" dirty="0" smtClean="0">
                <a:latin typeface="Arial" pitchFamily="34" charset="0"/>
                <a:cs typeface="Arial" pitchFamily="34" charset="0"/>
              </a:rPr>
              <a:t>Capable of storing large amount of data.</a:t>
            </a:r>
            <a:endParaRPr lang="en-US" dirty="0">
              <a:latin typeface="Arial" pitchFamily="34" charset="0"/>
              <a:cs typeface="Arial" pitchFamily="34" charset="0"/>
            </a:endParaRPr>
          </a:p>
        </p:txBody>
      </p:sp>
      <p:sp>
        <p:nvSpPr>
          <p:cNvPr id="3" name="Subtitle 2"/>
          <p:cNvSpPr>
            <a:spLocks noGrp="1"/>
          </p:cNvSpPr>
          <p:nvPr>
            <p:ph type="subTitle" idx="1"/>
          </p:nvPr>
        </p:nvSpPr>
        <p:spPr>
          <a:xfrm>
            <a:off x="-794084" y="12139863"/>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113</a:t>
            </a:fld>
            <a:endParaRPr lang="en-US"/>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13872411" cy="7085764"/>
          </a:xfrm>
        </p:spPr>
        <p:txBody>
          <a:bodyPr>
            <a:normAutofit/>
          </a:bodyPr>
          <a:lstStyle/>
          <a:p>
            <a:r>
              <a:rPr lang="en-IN" dirty="0" smtClean="0">
                <a:solidFill>
                  <a:srgbClr val="FF0000"/>
                </a:solidFill>
                <a:latin typeface="Arial" pitchFamily="34" charset="0"/>
                <a:cs typeface="Arial" pitchFamily="34" charset="0"/>
              </a:rPr>
              <a:t>Python CSV Module:</a:t>
            </a: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CSV module provides two types of objects:</a:t>
            </a:r>
            <a:r>
              <a:rPr lang="en-IN" smtClean="0">
                <a:latin typeface="Arial" pitchFamily="34" charset="0"/>
                <a:cs typeface="Arial" pitchFamily="34" charset="0"/>
              </a:rPr>
              <a:t/>
            </a:r>
            <a:br>
              <a:rPr lang="en-IN" smtClean="0">
                <a:latin typeface="Arial" pitchFamily="34" charset="0"/>
                <a:cs typeface="Arial" pitchFamily="34" charset="0"/>
              </a:rPr>
            </a:br>
            <a:r>
              <a:rPr lang="en-IN" smtClean="0">
                <a:latin typeface="Arial" pitchFamily="34" charset="0"/>
                <a:cs typeface="Arial" pitchFamily="34" charset="0"/>
              </a:rPr>
              <a:t>Reader-To </a:t>
            </a:r>
            <a:r>
              <a:rPr lang="en-IN" dirty="0" smtClean="0">
                <a:latin typeface="Arial" pitchFamily="34" charset="0"/>
                <a:cs typeface="Arial" pitchFamily="34" charset="0"/>
              </a:rPr>
              <a:t>read from the </a:t>
            </a:r>
            <a:r>
              <a:rPr lang="en-IN" dirty="0" err="1" smtClean="0">
                <a:latin typeface="Arial" pitchFamily="34" charset="0"/>
                <a:cs typeface="Arial" pitchFamily="34" charset="0"/>
              </a:rPr>
              <a:t>csv</a:t>
            </a:r>
            <a:r>
              <a:rPr lang="en-IN" dirty="0" smtClean="0">
                <a:latin typeface="Arial" pitchFamily="34" charset="0"/>
                <a:cs typeface="Arial" pitchFamily="34" charset="0"/>
              </a:rPr>
              <a:t> files.</a:t>
            </a:r>
            <a:br>
              <a:rPr lang="en-IN" dirty="0" smtClean="0">
                <a:latin typeface="Arial" pitchFamily="34" charset="0"/>
                <a:cs typeface="Arial" pitchFamily="34" charset="0"/>
              </a:rPr>
            </a:br>
            <a:r>
              <a:rPr lang="en-IN" dirty="0" smtClean="0">
                <a:latin typeface="Arial" pitchFamily="34" charset="0"/>
                <a:cs typeface="Arial" pitchFamily="34" charset="0"/>
              </a:rPr>
              <a:t>Writer- To write into the </a:t>
            </a:r>
            <a:r>
              <a:rPr lang="en-IN" dirty="0" err="1" smtClean="0">
                <a:latin typeface="Arial" pitchFamily="34" charset="0"/>
                <a:cs typeface="Arial" pitchFamily="34" charset="0"/>
              </a:rPr>
              <a:t>csv</a:t>
            </a:r>
            <a:r>
              <a:rPr lang="en-IN" dirty="0" smtClean="0">
                <a:latin typeface="Arial" pitchFamily="34" charset="0"/>
                <a:cs typeface="Arial" pitchFamily="34" charset="0"/>
              </a:rPr>
              <a:t> files.</a:t>
            </a:r>
            <a:br>
              <a:rPr lang="en-IN" dirty="0" smtClean="0">
                <a:latin typeface="Arial" pitchFamily="34" charset="0"/>
                <a:cs typeface="Arial" pitchFamily="34" charset="0"/>
              </a:rPr>
            </a:br>
            <a:r>
              <a:rPr lang="en-IN" dirty="0" smtClean="0">
                <a:latin typeface="Arial" pitchFamily="34" charset="0"/>
                <a:cs typeface="Arial" pitchFamily="34" charset="0"/>
              </a:rPr>
              <a:t>To import </a:t>
            </a:r>
            <a:r>
              <a:rPr lang="en-IN" dirty="0" err="1" smtClean="0">
                <a:latin typeface="Arial" pitchFamily="34" charset="0"/>
                <a:cs typeface="Arial" pitchFamily="34" charset="0"/>
              </a:rPr>
              <a:t>csv</a:t>
            </a:r>
            <a:r>
              <a:rPr lang="en-IN" dirty="0" smtClean="0">
                <a:latin typeface="Arial" pitchFamily="34" charset="0"/>
                <a:cs typeface="Arial" pitchFamily="34" charset="0"/>
              </a:rPr>
              <a:t> module in our </a:t>
            </a:r>
            <a:r>
              <a:rPr lang="en-IN" dirty="0" err="1" smtClean="0">
                <a:latin typeface="Arial" pitchFamily="34" charset="0"/>
                <a:cs typeface="Arial" pitchFamily="34" charset="0"/>
              </a:rPr>
              <a:t>program,write</a:t>
            </a:r>
            <a:r>
              <a:rPr lang="en-IN" dirty="0" smtClean="0">
                <a:latin typeface="Arial" pitchFamily="34" charset="0"/>
                <a:cs typeface="Arial" pitchFamily="34" charset="0"/>
              </a:rPr>
              <a:t> the following </a:t>
            </a:r>
            <a:r>
              <a:rPr lang="en-IN" dirty="0" err="1" smtClean="0">
                <a:latin typeface="Arial" pitchFamily="34" charset="0"/>
                <a:cs typeface="Arial" pitchFamily="34" charset="0"/>
              </a:rPr>
              <a:t>statementimport</a:t>
            </a:r>
            <a:r>
              <a:rPr lang="en-IN" dirty="0" smtClean="0">
                <a:latin typeface="Arial" pitchFamily="34" charset="0"/>
                <a:cs typeface="Arial" pitchFamily="34" charset="0"/>
              </a:rPr>
              <a:t> </a:t>
            </a:r>
            <a:r>
              <a:rPr lang="en-IN" dirty="0" err="1" smtClean="0">
                <a:latin typeface="Arial" pitchFamily="34" charset="0"/>
                <a:cs typeface="Arial" pitchFamily="34" charset="0"/>
              </a:rPr>
              <a:t>csv</a:t>
            </a:r>
            <a:endParaRPr lang="en-US" dirty="0">
              <a:latin typeface="Arial" pitchFamily="34" charset="0"/>
              <a:cs typeface="Arial" pitchFamily="34" charset="0"/>
            </a:endParaRPr>
          </a:p>
        </p:txBody>
      </p:sp>
      <p:sp>
        <p:nvSpPr>
          <p:cNvPr id="3" name="Subtitle 2"/>
          <p:cNvSpPr>
            <a:spLocks noGrp="1"/>
          </p:cNvSpPr>
          <p:nvPr>
            <p:ph type="subTitle" idx="1"/>
          </p:nvPr>
        </p:nvSpPr>
        <p:spPr>
          <a:xfrm>
            <a:off x="0" y="12115800"/>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16904368" cy="7591091"/>
          </a:xfrm>
        </p:spPr>
        <p:txBody>
          <a:bodyPr>
            <a:normAutofit/>
          </a:bodyPr>
          <a:lstStyle/>
          <a:p>
            <a:r>
              <a:rPr lang="en-IN" dirty="0" smtClean="0">
                <a:latin typeface="Arial" pitchFamily="34" charset="0"/>
                <a:cs typeface="Arial" pitchFamily="34" charset="0"/>
              </a:rPr>
              <a:t>Python CSV Module:</a:t>
            </a:r>
            <a:br>
              <a:rPr lang="en-IN" dirty="0" smtClean="0">
                <a:latin typeface="Arial" pitchFamily="34" charset="0"/>
                <a:cs typeface="Arial" pitchFamily="34" charset="0"/>
              </a:rPr>
            </a:br>
            <a:r>
              <a:rPr lang="en-IN" dirty="0" smtClean="0">
                <a:latin typeface="Arial" pitchFamily="34" charset="0"/>
                <a:cs typeface="Arial" pitchFamily="34" charset="0"/>
              </a:rPr>
              <a:t>The csv module of python provides functionality to </a:t>
            </a:r>
            <a:r>
              <a:rPr lang="en-IN" dirty="0" smtClean="0">
                <a:solidFill>
                  <a:srgbClr val="FF0000"/>
                </a:solidFill>
                <a:latin typeface="Arial" pitchFamily="34" charset="0"/>
                <a:cs typeface="Arial" pitchFamily="34" charset="0"/>
              </a:rPr>
              <a:t>read and write </a:t>
            </a:r>
            <a:r>
              <a:rPr lang="en-IN" dirty="0" smtClean="0">
                <a:latin typeface="Arial" pitchFamily="34" charset="0"/>
                <a:cs typeface="Arial" pitchFamily="34" charset="0"/>
              </a:rPr>
              <a:t>tabular data in CSV format.</a:t>
            </a:r>
            <a:br>
              <a:rPr lang="en-IN" dirty="0" smtClean="0">
                <a:latin typeface="Arial" pitchFamily="34" charset="0"/>
                <a:cs typeface="Arial" pitchFamily="34" charset="0"/>
              </a:rPr>
            </a:br>
            <a:r>
              <a:rPr lang="en-IN" dirty="0" smtClean="0">
                <a:latin typeface="Arial" pitchFamily="34" charset="0"/>
                <a:cs typeface="Arial" pitchFamily="34" charset="0"/>
              </a:rPr>
              <a:t>It provides two specific types of objects-the </a:t>
            </a:r>
            <a:r>
              <a:rPr lang="en-IN" dirty="0" smtClean="0">
                <a:solidFill>
                  <a:srgbClr val="FF0000"/>
                </a:solidFill>
                <a:latin typeface="Arial" pitchFamily="34" charset="0"/>
                <a:cs typeface="Arial" pitchFamily="34" charset="0"/>
              </a:rPr>
              <a:t>reader and writer objects-to read and write delimited sequences </a:t>
            </a:r>
            <a:r>
              <a:rPr lang="en-IN" dirty="0" smtClean="0">
                <a:latin typeface="Arial" pitchFamily="34" charset="0"/>
                <a:cs typeface="Arial" pitchFamily="34" charset="0"/>
              </a:rPr>
              <a:t>as records in a CSV file.</a:t>
            </a:r>
            <a:br>
              <a:rPr lang="en-IN" dirty="0" smtClean="0">
                <a:latin typeface="Arial" pitchFamily="34" charset="0"/>
                <a:cs typeface="Arial" pitchFamily="34" charset="0"/>
              </a:rPr>
            </a:br>
            <a:r>
              <a:rPr lang="en-IN" dirty="0" smtClean="0">
                <a:latin typeface="Arial" pitchFamily="34" charset="0"/>
                <a:cs typeface="Arial" pitchFamily="34" charset="0"/>
              </a:rPr>
              <a:t>Before you can use </a:t>
            </a:r>
            <a:r>
              <a:rPr lang="en-IN" b="1" dirty="0" smtClean="0">
                <a:solidFill>
                  <a:srgbClr val="C00000"/>
                </a:solidFill>
                <a:latin typeface="Arial" pitchFamily="34" charset="0"/>
                <a:cs typeface="Arial" pitchFamily="34" charset="0"/>
              </a:rPr>
              <a:t>CSV </a:t>
            </a:r>
            <a:r>
              <a:rPr lang="en-IN" b="1" dirty="0" err="1" smtClean="0">
                <a:solidFill>
                  <a:srgbClr val="C00000"/>
                </a:solidFill>
                <a:latin typeface="Arial" pitchFamily="34" charset="0"/>
                <a:cs typeface="Arial" pitchFamily="34" charset="0"/>
              </a:rPr>
              <a:t>module,</a:t>
            </a:r>
            <a:r>
              <a:rPr lang="en-IN" b="1" dirty="0" err="1" smtClean="0">
                <a:solidFill>
                  <a:schemeClr val="tx1"/>
                </a:solidFill>
                <a:latin typeface="Arial" pitchFamily="34" charset="0"/>
                <a:cs typeface="Arial" pitchFamily="34" charset="0"/>
              </a:rPr>
              <a:t>make</a:t>
            </a:r>
            <a:r>
              <a:rPr lang="en-IN" b="1" dirty="0" smtClean="0">
                <a:solidFill>
                  <a:schemeClr val="tx1"/>
                </a:solidFill>
                <a:latin typeface="Arial" pitchFamily="34" charset="0"/>
                <a:cs typeface="Arial" pitchFamily="34" charset="0"/>
              </a:rPr>
              <a:t> sure to import it in program by giving a statement as:</a:t>
            </a:r>
            <a:endParaRPr lang="en-US" b="1" dirty="0">
              <a:solidFill>
                <a:schemeClr val="tx1"/>
              </a:solidFill>
              <a:latin typeface="Arial" pitchFamily="34" charset="0"/>
              <a:cs typeface="Arial" pitchFamily="34" charset="0"/>
            </a:endParaRPr>
          </a:p>
        </p:txBody>
      </p:sp>
      <p:sp>
        <p:nvSpPr>
          <p:cNvPr id="3" name="Subtitle 2"/>
          <p:cNvSpPr>
            <a:spLocks noGrp="1"/>
          </p:cNvSpPr>
          <p:nvPr>
            <p:ph type="subTitle" idx="1"/>
          </p:nvPr>
        </p:nvSpPr>
        <p:spPr>
          <a:xfrm>
            <a:off x="0" y="11610474"/>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2615"/>
            <a:ext cx="17265316" cy="7542964"/>
          </a:xfrm>
        </p:spPr>
        <p:txBody>
          <a:bodyPr>
            <a:normAutofit fontScale="90000"/>
          </a:bodyPr>
          <a:lstStyle/>
          <a:p>
            <a:pPr algn="l"/>
            <a:r>
              <a:rPr lang="en-IN" b="1" u="sng" dirty="0" smtClean="0">
                <a:latin typeface="Arial" pitchFamily="34" charset="0"/>
                <a:cs typeface="Arial" pitchFamily="34" charset="0"/>
              </a:rPr>
              <a:t>Opening /Closing CSV Files:</a:t>
            </a:r>
            <a:br>
              <a:rPr lang="en-IN" b="1" u="sng" dirty="0" smtClean="0">
                <a:latin typeface="Arial" pitchFamily="34" charset="0"/>
                <a:cs typeface="Arial" pitchFamily="34" charset="0"/>
              </a:rPr>
            </a:br>
            <a:r>
              <a:rPr lang="en-IN" dirty="0" smtClean="0">
                <a:latin typeface="Arial" pitchFamily="34" charset="0"/>
                <a:cs typeface="Arial" pitchFamily="34" charset="0"/>
              </a:rPr>
              <a:t>A csv file is opened in the same way as you open any other text file.</a:t>
            </a:r>
            <a:br>
              <a:rPr lang="en-IN" dirty="0" smtClean="0">
                <a:latin typeface="Arial" pitchFamily="34" charset="0"/>
                <a:cs typeface="Arial" pitchFamily="34" charset="0"/>
              </a:rPr>
            </a:br>
            <a:r>
              <a:rPr lang="en-IN" dirty="0" smtClean="0">
                <a:latin typeface="Arial" pitchFamily="34" charset="0"/>
                <a:cs typeface="Arial" pitchFamily="34" charset="0"/>
              </a:rPr>
              <a:t>(</a:t>
            </a:r>
            <a:r>
              <a:rPr lang="en-IN" dirty="0" err="1" smtClean="0">
                <a:latin typeface="Arial" pitchFamily="34" charset="0"/>
                <a:cs typeface="Arial" pitchFamily="34" charset="0"/>
              </a:rPr>
              <a:t>i</a:t>
            </a:r>
            <a:r>
              <a:rPr lang="en-IN" dirty="0" smtClean="0">
                <a:latin typeface="Arial" pitchFamily="34" charset="0"/>
                <a:cs typeface="Arial" pitchFamily="34" charset="0"/>
              </a:rPr>
              <a:t>) Specify the file extension as .csv</a:t>
            </a:r>
            <a:br>
              <a:rPr lang="en-IN" dirty="0" smtClean="0">
                <a:latin typeface="Arial" pitchFamily="34" charset="0"/>
                <a:cs typeface="Arial" pitchFamily="34" charset="0"/>
              </a:rPr>
            </a:br>
            <a:r>
              <a:rPr lang="en-IN" dirty="0" smtClean="0">
                <a:latin typeface="Arial" pitchFamily="34" charset="0"/>
                <a:cs typeface="Arial" pitchFamily="34" charset="0"/>
              </a:rPr>
              <a:t>(ii) Open the file like other text files. </a:t>
            </a:r>
            <a:r>
              <a:rPr lang="en-IN" dirty="0" err="1" smtClean="0">
                <a:latin typeface="Arial" pitchFamily="34" charset="0"/>
                <a:cs typeface="Arial" pitchFamily="34" charset="0"/>
              </a:rPr>
              <a:t>Eg</a:t>
            </a:r>
            <a:r>
              <a:rPr lang="en-IN" dirty="0" smtClean="0">
                <a:latin typeface="Arial" pitchFamily="34" charset="0"/>
                <a:cs typeface="Arial" pitchFamily="34" charset="0"/>
              </a:rPr>
              <a:t>:</a:t>
            </a:r>
            <a:br>
              <a:rPr lang="en-IN" dirty="0" smtClean="0">
                <a:latin typeface="Arial" pitchFamily="34" charset="0"/>
                <a:cs typeface="Arial" pitchFamily="34" charset="0"/>
              </a:rPr>
            </a:br>
            <a:r>
              <a:rPr lang="en-IN" dirty="0" err="1" smtClean="0">
                <a:latin typeface="Arial" pitchFamily="34" charset="0"/>
                <a:cs typeface="Arial" pitchFamily="34" charset="0"/>
              </a:rPr>
              <a:t>Dfile</a:t>
            </a:r>
            <a:r>
              <a:rPr lang="en-IN" dirty="0" smtClean="0">
                <a:latin typeface="Arial" pitchFamily="34" charset="0"/>
                <a:cs typeface="Arial" pitchFamily="34" charset="0"/>
              </a:rPr>
              <a:t>=open(“</a:t>
            </a:r>
            <a:r>
              <a:rPr lang="en-IN" dirty="0" err="1" smtClean="0">
                <a:latin typeface="Arial" pitchFamily="34" charset="0"/>
                <a:cs typeface="Arial" pitchFamily="34" charset="0"/>
              </a:rPr>
              <a:t>stu.csv”,”w</a:t>
            </a:r>
            <a:r>
              <a:rPr lang="en-IN" dirty="0" smtClean="0">
                <a:latin typeface="Arial" pitchFamily="34" charset="0"/>
                <a:cs typeface="Arial" pitchFamily="34" charset="0"/>
              </a:rPr>
              <a:t>”) # csv file opened in write mode with file handle as </a:t>
            </a:r>
            <a:r>
              <a:rPr lang="en-IN" dirty="0" err="1" smtClean="0">
                <a:latin typeface="Arial" pitchFamily="34" charset="0"/>
                <a:cs typeface="Arial" pitchFamily="34" charset="0"/>
              </a:rPr>
              <a:t>Dfile</a:t>
            </a:r>
            <a:r>
              <a:rPr lang="en-IN" dirty="0" smtClean="0">
                <a:latin typeface="Arial" pitchFamily="34" charset="0"/>
                <a:cs typeface="Arial" pitchFamily="34" charset="0"/>
              </a:rPr>
              <a:t>.</a:t>
            </a:r>
            <a:br>
              <a:rPr lang="en-IN" dirty="0" smtClean="0">
                <a:latin typeface="Arial" pitchFamily="34" charset="0"/>
                <a:cs typeface="Arial" pitchFamily="34" charset="0"/>
              </a:rPr>
            </a:br>
            <a:r>
              <a:rPr lang="en-IN" dirty="0" smtClean="0">
                <a:latin typeface="Arial" pitchFamily="34" charset="0"/>
                <a:cs typeface="Arial" pitchFamily="34" charset="0"/>
              </a:rPr>
              <a:t>Or</a:t>
            </a:r>
            <a:br>
              <a:rPr lang="en-IN" dirty="0" smtClean="0">
                <a:latin typeface="Arial" pitchFamily="34" charset="0"/>
                <a:cs typeface="Arial" pitchFamily="34" charset="0"/>
              </a:rPr>
            </a:br>
            <a:r>
              <a:rPr lang="en-IN" dirty="0" smtClean="0">
                <a:latin typeface="Arial" pitchFamily="34" charset="0"/>
                <a:cs typeface="Arial" pitchFamily="34" charset="0"/>
              </a:rPr>
              <a:t>File1=open(“</a:t>
            </a:r>
            <a:r>
              <a:rPr lang="en-IN" dirty="0" err="1" smtClean="0">
                <a:latin typeface="Arial" pitchFamily="34" charset="0"/>
                <a:cs typeface="Arial" pitchFamily="34" charset="0"/>
              </a:rPr>
              <a:t>stu.csv”,”r</a:t>
            </a:r>
            <a:r>
              <a:rPr lang="en-IN" dirty="0" smtClean="0">
                <a:latin typeface="Arial" pitchFamily="34" charset="0"/>
                <a:cs typeface="Arial" pitchFamily="34" charset="0"/>
              </a:rPr>
              <a:t>”) # csv file opened in read mode with file handle as File1. </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b="1" dirty="0" smtClean="0">
                <a:latin typeface="Arial" pitchFamily="34" charset="0"/>
                <a:cs typeface="Arial" pitchFamily="34" charset="0"/>
              </a:rPr>
              <a:t>As you close any other file as:</a:t>
            </a: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err="1" smtClean="0">
                <a:solidFill>
                  <a:srgbClr val="FF0000"/>
                </a:solidFill>
                <a:latin typeface="Arial" pitchFamily="34" charset="0"/>
                <a:cs typeface="Arial" pitchFamily="34" charset="0"/>
              </a:rPr>
              <a:t>Dfile.close</a:t>
            </a:r>
            <a:r>
              <a:rPr lang="en-IN" dirty="0" smtClean="0">
                <a:solidFill>
                  <a:srgbClr val="FF0000"/>
                </a:solidFill>
                <a:latin typeface="Arial" pitchFamily="34" charset="0"/>
                <a:cs typeface="Arial" pitchFamily="34" charset="0"/>
              </a:rPr>
              <a:t>()</a:t>
            </a:r>
            <a:endParaRPr lang="en-US" dirty="0">
              <a:solidFill>
                <a:srgbClr val="FF0000"/>
              </a:solidFill>
              <a:latin typeface="Arial" pitchFamily="34" charset="0"/>
              <a:cs typeface="Arial" pitchFamily="34" charset="0"/>
            </a:endParaRPr>
          </a:p>
        </p:txBody>
      </p:sp>
      <p:sp>
        <p:nvSpPr>
          <p:cNvPr id="3" name="Subtitle 2"/>
          <p:cNvSpPr>
            <a:spLocks noGrp="1"/>
          </p:cNvSpPr>
          <p:nvPr>
            <p:ph type="subTitle" idx="1"/>
          </p:nvPr>
        </p:nvSpPr>
        <p:spPr>
          <a:xfrm>
            <a:off x="745957" y="11706727"/>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116</a:t>
            </a:fld>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6748" y="601579"/>
            <a:ext cx="15051505" cy="8975558"/>
          </a:xfrm>
        </p:spPr>
        <p:txBody>
          <a:bodyPr>
            <a:normAutofit/>
          </a:bodyPr>
          <a:lstStyle/>
          <a:p>
            <a:r>
              <a:rPr lang="en-IN" dirty="0" smtClean="0"/>
              <a:t>Like text </a:t>
            </a:r>
            <a:r>
              <a:rPr lang="en-IN" dirty="0" err="1" smtClean="0"/>
              <a:t>files,a</a:t>
            </a:r>
            <a:r>
              <a:rPr lang="en-IN" dirty="0" smtClean="0"/>
              <a:t> csv file will get created when opened in an output file mode and if it does not exist </a:t>
            </a:r>
            <a:r>
              <a:rPr lang="en-IN" dirty="0" err="1" smtClean="0"/>
              <a:t>already.That</a:t>
            </a:r>
            <a:r>
              <a:rPr lang="en-IN" dirty="0" smtClean="0"/>
              <a:t> is ,for the file </a:t>
            </a:r>
            <a:r>
              <a:rPr lang="en-IN" dirty="0" err="1" smtClean="0"/>
              <a:t>modes,”w”,”w</a:t>
            </a:r>
            <a:r>
              <a:rPr lang="en-IN" dirty="0" smtClean="0"/>
              <a:t>+”,”</a:t>
            </a:r>
            <a:r>
              <a:rPr lang="en-IN" dirty="0" err="1" smtClean="0"/>
              <a:t>a”,”a</a:t>
            </a:r>
            <a:r>
              <a:rPr lang="en-IN" dirty="0" smtClean="0"/>
              <a:t>+”,the file will get created if it does not exist already and if it exists </a:t>
            </a:r>
            <a:r>
              <a:rPr lang="en-IN" dirty="0" err="1" smtClean="0"/>
              <a:t>already,then</a:t>
            </a:r>
            <a:r>
              <a:rPr lang="en-IN" dirty="0" smtClean="0"/>
              <a:t> the file modes “w” and “w+” will overwrite the existing file and the file mode “a” or “a+” will retain the contents of the file.</a:t>
            </a:r>
            <a:endParaRPr lang="en-US" dirty="0"/>
          </a:p>
        </p:txBody>
      </p:sp>
      <p:sp>
        <p:nvSpPr>
          <p:cNvPr id="3" name="Subtitle 2"/>
          <p:cNvSpPr>
            <a:spLocks noGrp="1"/>
          </p:cNvSpPr>
          <p:nvPr>
            <p:ph type="subTitle" idx="1"/>
          </p:nvPr>
        </p:nvSpPr>
        <p:spPr>
          <a:xfrm>
            <a:off x="360947" y="10599821"/>
            <a:ext cx="6400800" cy="1752600"/>
          </a:xfrm>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117</a:t>
            </a:fld>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8916" y="1071645"/>
            <a:ext cx="16784053" cy="7567028"/>
          </a:xfrm>
        </p:spPr>
        <p:txBody>
          <a:bodyPr/>
          <a:lstStyle/>
          <a:p>
            <a:r>
              <a:rPr lang="en-IN" dirty="0" err="1" smtClean="0"/>
              <a:t>Dfile</a:t>
            </a:r>
            <a:r>
              <a:rPr lang="en-IN" dirty="0" smtClean="0"/>
              <a:t>=open(“</a:t>
            </a:r>
            <a:r>
              <a:rPr lang="en-IN" dirty="0" err="1" smtClean="0"/>
              <a:t>stu.csv”,”w”,newline</a:t>
            </a:r>
            <a:r>
              <a:rPr lang="en-IN" dirty="0" smtClean="0"/>
              <a:t>=‘‘)         #CSV file opened in write mode with file handle as </a:t>
            </a:r>
            <a:r>
              <a:rPr lang="en-IN" dirty="0" err="1" smtClean="0"/>
              <a:t>Dfile</a:t>
            </a:r>
            <a:r>
              <a:rPr lang="en-IN" dirty="0" smtClean="0"/>
              <a:t>(no EOL translation)</a:t>
            </a:r>
            <a:br>
              <a:rPr lang="en-IN" dirty="0" smtClean="0"/>
            </a:br>
            <a:r>
              <a:rPr lang="en-IN" dirty="0" smtClean="0"/>
              <a:t>OR</a:t>
            </a:r>
            <a:br>
              <a:rPr lang="en-IN" dirty="0" smtClean="0"/>
            </a:br>
            <a:r>
              <a:rPr lang="en-IN" dirty="0" smtClean="0"/>
              <a:t>File1=open(“</a:t>
            </a:r>
            <a:r>
              <a:rPr lang="en-IN" dirty="0" err="1" smtClean="0"/>
              <a:t>stu.csv”,”r”,newline</a:t>
            </a:r>
            <a:r>
              <a:rPr lang="en-IN" dirty="0" smtClean="0"/>
              <a:t>=‘‘)  # CSV file opened in read mode with file handle as File1(no EOL Translation)</a:t>
            </a:r>
            <a:br>
              <a:rPr lang="en-IN" dirty="0" smtClean="0"/>
            </a:br>
            <a:endParaRPr lang="en-US" dirty="0"/>
          </a:p>
        </p:txBody>
      </p:sp>
      <p:sp>
        <p:nvSpPr>
          <p:cNvPr id="3" name="Subtitle 2"/>
          <p:cNvSpPr>
            <a:spLocks noGrp="1"/>
          </p:cNvSpPr>
          <p:nvPr>
            <p:ph type="subTitle" idx="1"/>
          </p:nvPr>
        </p:nvSpPr>
        <p:spPr>
          <a:xfrm>
            <a:off x="-288758" y="11682663"/>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118</a:t>
            </a:fld>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01035"/>
            <a:ext cx="16928432" cy="7374522"/>
          </a:xfrm>
        </p:spPr>
        <p:txBody>
          <a:bodyPr>
            <a:normAutofit fontScale="90000"/>
          </a:bodyPr>
          <a:lstStyle/>
          <a:p>
            <a:pPr algn="l"/>
            <a:r>
              <a:rPr lang="en-IN" dirty="0" smtClean="0">
                <a:latin typeface="Arial" pitchFamily="34" charset="0"/>
                <a:cs typeface="Arial" pitchFamily="34" charset="0"/>
              </a:rPr>
              <a:t>Writing in CSV Files:</a:t>
            </a:r>
            <a:br>
              <a:rPr lang="en-IN" dirty="0" smtClean="0">
                <a:latin typeface="Arial" pitchFamily="34" charset="0"/>
                <a:cs typeface="Arial" pitchFamily="34" charset="0"/>
              </a:rPr>
            </a:br>
            <a:r>
              <a:rPr lang="en-IN" dirty="0" smtClean="0">
                <a:latin typeface="Arial" pitchFamily="34" charset="0"/>
                <a:cs typeface="Arial" pitchFamily="34" charset="0"/>
              </a:rPr>
              <a:t>Writing into </a:t>
            </a:r>
            <a:r>
              <a:rPr lang="en-IN" dirty="0" err="1" smtClean="0">
                <a:latin typeface="Arial" pitchFamily="34" charset="0"/>
                <a:cs typeface="Arial" pitchFamily="34" charset="0"/>
              </a:rPr>
              <a:t>csv</a:t>
            </a:r>
            <a:r>
              <a:rPr lang="en-IN" dirty="0" smtClean="0">
                <a:latin typeface="Arial" pitchFamily="34" charset="0"/>
                <a:cs typeface="Arial" pitchFamily="34" charset="0"/>
              </a:rPr>
              <a:t> files involves the </a:t>
            </a:r>
            <a:r>
              <a:rPr lang="en-IN" dirty="0" err="1" smtClean="0">
                <a:latin typeface="Arial" pitchFamily="34" charset="0"/>
                <a:cs typeface="Arial" pitchFamily="34" charset="0"/>
              </a:rPr>
              <a:t>conversionof</a:t>
            </a:r>
            <a:r>
              <a:rPr lang="en-IN" dirty="0" smtClean="0">
                <a:latin typeface="Arial" pitchFamily="34" charset="0"/>
                <a:cs typeface="Arial" pitchFamily="34" charset="0"/>
              </a:rPr>
              <a:t> the user data into the writable delimited from and then storing it in the form of </a:t>
            </a:r>
            <a:r>
              <a:rPr lang="en-IN" dirty="0" err="1" smtClean="0">
                <a:latin typeface="Arial" pitchFamily="34" charset="0"/>
                <a:cs typeface="Arial" pitchFamily="34" charset="0"/>
              </a:rPr>
              <a:t>csv</a:t>
            </a:r>
            <a:r>
              <a:rPr lang="en-IN" dirty="0" smtClean="0">
                <a:latin typeface="Arial" pitchFamily="34" charset="0"/>
                <a:cs typeface="Arial" pitchFamily="34" charset="0"/>
              </a:rPr>
              <a:t> </a:t>
            </a:r>
            <a:r>
              <a:rPr lang="en-IN" dirty="0" err="1" smtClean="0">
                <a:latin typeface="Arial" pitchFamily="34" charset="0"/>
                <a:cs typeface="Arial" pitchFamily="34" charset="0"/>
              </a:rPr>
              <a:t>file.For</a:t>
            </a:r>
            <a:r>
              <a:rPr lang="en-IN" dirty="0" smtClean="0">
                <a:latin typeface="Arial" pitchFamily="34" charset="0"/>
                <a:cs typeface="Arial" pitchFamily="34" charset="0"/>
              </a:rPr>
              <a:t> writing onto a </a:t>
            </a:r>
            <a:r>
              <a:rPr lang="en-IN" dirty="0" err="1" smtClean="0">
                <a:latin typeface="Arial" pitchFamily="34" charset="0"/>
                <a:cs typeface="Arial" pitchFamily="34" charset="0"/>
              </a:rPr>
              <a:t>csv</a:t>
            </a:r>
            <a:r>
              <a:rPr lang="en-IN" dirty="0" smtClean="0">
                <a:latin typeface="Arial" pitchFamily="34" charset="0"/>
                <a:cs typeface="Arial" pitchFamily="34" charset="0"/>
              </a:rPr>
              <a:t> </a:t>
            </a:r>
            <a:r>
              <a:rPr lang="en-IN" dirty="0" err="1" smtClean="0">
                <a:latin typeface="Arial" pitchFamily="34" charset="0"/>
                <a:cs typeface="Arial" pitchFamily="34" charset="0"/>
              </a:rPr>
              <a:t>files,you</a:t>
            </a:r>
            <a:r>
              <a:rPr lang="en-IN" dirty="0" smtClean="0">
                <a:latin typeface="Arial" pitchFamily="34" charset="0"/>
                <a:cs typeface="Arial" pitchFamily="34" charset="0"/>
              </a:rPr>
              <a:t> normally use the following three key players functions.</a:t>
            </a:r>
            <a:br>
              <a:rPr lang="en-IN" dirty="0" smtClean="0">
                <a:latin typeface="Arial" pitchFamily="34" charset="0"/>
                <a:cs typeface="Arial" pitchFamily="34" charset="0"/>
              </a:rPr>
            </a:br>
            <a:r>
              <a:rPr lang="en-IN" dirty="0" smtClean="0">
                <a:latin typeface="Arial" pitchFamily="34" charset="0"/>
                <a:cs typeface="Arial" pitchFamily="34" charset="0"/>
              </a:rPr>
              <a:t>These are:</a:t>
            </a:r>
            <a:br>
              <a:rPr lang="en-IN" dirty="0" smtClean="0">
                <a:latin typeface="Arial" pitchFamily="34" charset="0"/>
                <a:cs typeface="Arial" pitchFamily="34" charset="0"/>
              </a:rPr>
            </a:br>
            <a:r>
              <a:rPr lang="en-IN" dirty="0" err="1" smtClean="0">
                <a:latin typeface="Arial" pitchFamily="34" charset="0"/>
                <a:cs typeface="Arial" pitchFamily="34" charset="0"/>
              </a:rPr>
              <a:t>csv.writer</a:t>
            </a:r>
            <a:r>
              <a:rPr lang="en-IN" dirty="0" smtClean="0">
                <a:latin typeface="Arial" pitchFamily="34" charset="0"/>
                <a:cs typeface="Arial" pitchFamily="34" charset="0"/>
              </a:rPr>
              <a:t>() -&gt; returns a writer object which writes data into CSV file.</a:t>
            </a:r>
            <a:br>
              <a:rPr lang="en-IN" dirty="0" smtClean="0">
                <a:latin typeface="Arial" pitchFamily="34" charset="0"/>
                <a:cs typeface="Arial" pitchFamily="34" charset="0"/>
              </a:rPr>
            </a:br>
            <a:r>
              <a:rPr lang="en-IN" dirty="0" smtClean="0">
                <a:latin typeface="Arial" pitchFamily="34" charset="0"/>
                <a:cs typeface="Arial" pitchFamily="34" charset="0"/>
              </a:rPr>
              <a:t>&lt;</a:t>
            </a:r>
            <a:r>
              <a:rPr lang="en-IN" dirty="0" err="1" smtClean="0">
                <a:latin typeface="Arial" pitchFamily="34" charset="0"/>
                <a:cs typeface="Arial" pitchFamily="34" charset="0"/>
              </a:rPr>
              <a:t>writerobject</a:t>
            </a:r>
            <a:r>
              <a:rPr lang="en-IN" dirty="0" smtClean="0">
                <a:latin typeface="Arial" pitchFamily="34" charset="0"/>
                <a:cs typeface="Arial" pitchFamily="34" charset="0"/>
              </a:rPr>
              <a:t>&gt;.</a:t>
            </a:r>
            <a:r>
              <a:rPr lang="en-IN" dirty="0" err="1" smtClean="0">
                <a:latin typeface="Arial" pitchFamily="34" charset="0"/>
                <a:cs typeface="Arial" pitchFamily="34" charset="0"/>
              </a:rPr>
              <a:t>writerow</a:t>
            </a:r>
            <a:r>
              <a:rPr lang="en-IN" dirty="0" smtClean="0">
                <a:latin typeface="Arial" pitchFamily="34" charset="0"/>
                <a:cs typeface="Arial" pitchFamily="34" charset="0"/>
              </a:rPr>
              <a:t>() -&gt; Writes one row of data onto the writer object.</a:t>
            </a:r>
            <a:br>
              <a:rPr lang="en-IN" dirty="0" smtClean="0">
                <a:latin typeface="Arial" pitchFamily="34" charset="0"/>
                <a:cs typeface="Arial" pitchFamily="34" charset="0"/>
              </a:rPr>
            </a:br>
            <a:r>
              <a:rPr lang="en-IN" dirty="0" smtClean="0">
                <a:latin typeface="Arial" pitchFamily="34" charset="0"/>
                <a:cs typeface="Arial" pitchFamily="34" charset="0"/>
              </a:rPr>
              <a:t>&lt;</a:t>
            </a:r>
            <a:r>
              <a:rPr lang="en-IN" dirty="0" err="1" smtClean="0">
                <a:latin typeface="Arial" pitchFamily="34" charset="0"/>
                <a:cs typeface="Arial" pitchFamily="34" charset="0"/>
              </a:rPr>
              <a:t>writerobject</a:t>
            </a:r>
            <a:r>
              <a:rPr lang="en-IN" dirty="0" smtClean="0">
                <a:latin typeface="Arial" pitchFamily="34" charset="0"/>
                <a:cs typeface="Arial" pitchFamily="34" charset="0"/>
              </a:rPr>
              <a:t>&gt;.</a:t>
            </a:r>
            <a:r>
              <a:rPr lang="en-IN" dirty="0" err="1" smtClean="0">
                <a:latin typeface="Arial" pitchFamily="34" charset="0"/>
                <a:cs typeface="Arial" pitchFamily="34" charset="0"/>
              </a:rPr>
              <a:t>writerows</a:t>
            </a:r>
            <a:r>
              <a:rPr lang="en-IN" dirty="0" smtClean="0">
                <a:latin typeface="Arial" pitchFamily="34" charset="0"/>
                <a:cs typeface="Arial" pitchFamily="34" charset="0"/>
              </a:rPr>
              <a:t>() -&gt; writes multiple rows of data onto the writer object.</a:t>
            </a:r>
            <a:endParaRPr lang="en-US" dirty="0">
              <a:latin typeface="Arial" pitchFamily="34" charset="0"/>
              <a:cs typeface="Arial" pitchFamily="34" charset="0"/>
            </a:endParaRPr>
          </a:p>
        </p:txBody>
      </p:sp>
      <p:sp>
        <p:nvSpPr>
          <p:cNvPr id="3" name="Subtitle 2"/>
          <p:cNvSpPr>
            <a:spLocks noGrp="1"/>
          </p:cNvSpPr>
          <p:nvPr>
            <p:ph type="subTitle" idx="1"/>
          </p:nvPr>
        </p:nvSpPr>
        <p:spPr>
          <a:xfrm>
            <a:off x="0" y="12139864"/>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119</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73814"/>
            <a:ext cx="7772400" cy="1470025"/>
          </a:xfrm>
        </p:spPr>
        <p:txBody>
          <a:bodyPr/>
          <a:lstStyle/>
          <a:p>
            <a:endParaRPr lang="en-US"/>
          </a:p>
        </p:txBody>
      </p:sp>
      <p:sp>
        <p:nvSpPr>
          <p:cNvPr id="3" name="Subtitle 2"/>
          <p:cNvSpPr>
            <a:spLocks noGrp="1"/>
          </p:cNvSpPr>
          <p:nvPr>
            <p:ph type="subTitle" idx="1"/>
          </p:nvPr>
        </p:nvSpPr>
        <p:spPr>
          <a:xfrm>
            <a:off x="1371599" y="3886199"/>
            <a:ext cx="14534147" cy="5859379"/>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12</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8288000" cy="10286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13</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14</a:t>
            </a:fld>
            <a:endParaRPr lang="en-US"/>
          </a:p>
        </p:txBody>
      </p:sp>
      <p:pic>
        <p:nvPicPr>
          <p:cNvPr id="921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15</a:t>
            </a:fld>
            <a:endParaRPr lang="en-US"/>
          </a:p>
        </p:txBody>
      </p:sp>
      <p:pic>
        <p:nvPicPr>
          <p:cNvPr id="819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8389" y="0"/>
            <a:ext cx="7772400" cy="1470025"/>
          </a:xfrm>
        </p:spPr>
        <p:txBody>
          <a:bodyPr/>
          <a:lstStyle/>
          <a:p>
            <a:endParaRPr lang="en-US" dirty="0"/>
          </a:p>
        </p:txBody>
      </p:sp>
      <p:sp>
        <p:nvSpPr>
          <p:cNvPr id="3" name="Subtitle 2"/>
          <p:cNvSpPr>
            <a:spLocks noGrp="1"/>
          </p:cNvSpPr>
          <p:nvPr>
            <p:ph type="subTitle" idx="1"/>
          </p:nvPr>
        </p:nvSpPr>
        <p:spPr>
          <a:xfrm>
            <a:off x="0" y="336884"/>
            <a:ext cx="18288000" cy="9950116"/>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16</a:t>
            </a:fld>
            <a:endParaRPr lang="en-US"/>
          </a:p>
        </p:txBody>
      </p:sp>
      <p:pic>
        <p:nvPicPr>
          <p:cNvPr id="5122" name="Picture 2"/>
          <p:cNvPicPr>
            <a:picLocks noChangeAspect="1" noChangeArrowheads="1"/>
          </p:cNvPicPr>
          <p:nvPr/>
        </p:nvPicPr>
        <p:blipFill>
          <a:blip r:embed="rId2"/>
          <a:srcRect/>
          <a:stretch>
            <a:fillRect/>
          </a:stretch>
        </p:blipFill>
        <p:spPr bwMode="auto">
          <a:xfrm>
            <a:off x="1" y="0"/>
            <a:ext cx="18288000" cy="1034114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69043" y="0"/>
            <a:ext cx="7772400" cy="1470025"/>
          </a:xfrm>
        </p:spPr>
        <p:txBody>
          <a:bodyPr/>
          <a:lstStyle/>
          <a:p>
            <a:endParaRPr lang="en-US" dirty="0"/>
          </a:p>
        </p:txBody>
      </p:sp>
      <p:sp>
        <p:nvSpPr>
          <p:cNvPr id="3" name="Subtitle 2"/>
          <p:cNvSpPr>
            <a:spLocks noGrp="1"/>
          </p:cNvSpPr>
          <p:nvPr>
            <p:ph type="subTitle" idx="1"/>
          </p:nvPr>
        </p:nvSpPr>
        <p:spPr>
          <a:xfrm>
            <a:off x="0" y="0"/>
            <a:ext cx="18288000" cy="102870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17</a:t>
            </a:fld>
            <a:endParaRPr lang="en-US"/>
          </a:p>
        </p:txBody>
      </p:sp>
      <p:pic>
        <p:nvPicPr>
          <p:cNvPr id="614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30579" y="614446"/>
            <a:ext cx="7772400" cy="1470025"/>
          </a:xfrm>
        </p:spPr>
        <p:txBody>
          <a:bodyPr/>
          <a:lstStyle/>
          <a:p>
            <a:endParaRPr lang="en-US"/>
          </a:p>
        </p:txBody>
      </p:sp>
      <p:sp>
        <p:nvSpPr>
          <p:cNvPr id="3" name="Subtitle 2"/>
          <p:cNvSpPr>
            <a:spLocks noGrp="1"/>
          </p:cNvSpPr>
          <p:nvPr>
            <p:ph type="subTitle" idx="1"/>
          </p:nvPr>
        </p:nvSpPr>
        <p:spPr>
          <a:xfrm>
            <a:off x="385011" y="2899610"/>
            <a:ext cx="17902989" cy="6942222"/>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18</a:t>
            </a:fld>
            <a:endParaRPr lang="en-US"/>
          </a:p>
        </p:txBody>
      </p:sp>
      <p:pic>
        <p:nvPicPr>
          <p:cNvPr id="717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19</a:t>
            </a:fld>
            <a:endParaRPr lang="en-US"/>
          </a:p>
        </p:txBody>
      </p:sp>
      <p:pic>
        <p:nvPicPr>
          <p:cNvPr id="10242"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05274"/>
            <a:ext cx="15120258" cy="2462116"/>
          </a:xfrm>
        </p:spPr>
        <p:txBody>
          <a:bodyPr>
            <a:normAutofit fontScale="90000"/>
          </a:bodyPr>
          <a:lstStyle/>
          <a:p>
            <a:pPr lvl="0"/>
            <a:r>
              <a:rPr lang="en-US" sz="6600" b="1" dirty="0">
                <a:latin typeface="Times New Roman" pitchFamily="18" charset="0"/>
                <a:ea typeface="Cambria"/>
                <a:cs typeface="Times New Roman" pitchFamily="18" charset="0"/>
                <a:sym typeface="Cambria"/>
              </a:rPr>
              <a:t/>
            </a:r>
            <a:br>
              <a:rPr lang="en-US" sz="6600" b="1" dirty="0">
                <a:latin typeface="Times New Roman" pitchFamily="18" charset="0"/>
                <a:ea typeface="Cambria"/>
                <a:cs typeface="Times New Roman" pitchFamily="18" charset="0"/>
                <a:sym typeface="Cambria"/>
              </a:rPr>
            </a:br>
            <a:r>
              <a:rPr lang="en-US" sz="2800" b="1" dirty="0">
                <a:latin typeface="Cambria"/>
                <a:ea typeface="Cambria"/>
                <a:cs typeface="Cambria"/>
                <a:sym typeface="Cambria"/>
              </a:rPr>
              <a:t>       </a:t>
            </a:r>
            <a:r>
              <a:rPr lang="en-IN" b="1" dirty="0">
                <a:latin typeface="Times New Roman" pitchFamily="18" charset="0"/>
                <a:cs typeface="Times New Roman" pitchFamily="18" charset="0"/>
              </a:rPr>
              <a:t/>
            </a:r>
            <a:br>
              <a:rPr lang="en-IN" b="1" dirty="0">
                <a:latin typeface="Times New Roman" pitchFamily="18" charset="0"/>
                <a:cs typeface="Times New Roman" pitchFamily="18" charset="0"/>
              </a:rPr>
            </a:br>
            <a:r>
              <a:rPr lang="en-IN" sz="6000" b="1" dirty="0">
                <a:latin typeface="Times New Roman" pitchFamily="18" charset="0"/>
                <a:cs typeface="Times New Roman" pitchFamily="18" charset="0"/>
              </a:rPr>
              <a:t>File </a:t>
            </a:r>
            <a:r>
              <a:rPr lang="en-IN" sz="6000" b="1" dirty="0" smtClean="0">
                <a:latin typeface="Times New Roman" pitchFamily="18" charset="0"/>
                <a:cs typeface="Times New Roman" pitchFamily="18" charset="0"/>
              </a:rPr>
              <a:t>Handling</a:t>
            </a:r>
            <a:r>
              <a:rPr lang="en-IN" b="1" dirty="0">
                <a:latin typeface="Times New Roman" pitchFamily="18" charset="0"/>
                <a:cs typeface="Times New Roman" pitchFamily="18" charset="0"/>
              </a:rPr>
              <a:t/>
            </a:r>
            <a:br>
              <a:rPr lang="en-IN" b="1" dirty="0">
                <a:latin typeface="Times New Roman" pitchFamily="18" charset="0"/>
                <a:cs typeface="Times New Roman" pitchFamily="18" charset="0"/>
              </a:rPr>
            </a:br>
            <a:endParaRPr lang="en-IN" dirty="0"/>
          </a:p>
        </p:txBody>
      </p:sp>
      <p:sp>
        <p:nvSpPr>
          <p:cNvPr id="3" name="Subtitle 2"/>
          <p:cNvSpPr>
            <a:spLocks noGrp="1"/>
          </p:cNvSpPr>
          <p:nvPr>
            <p:ph type="subTitle" idx="1"/>
          </p:nvPr>
        </p:nvSpPr>
        <p:spPr>
          <a:xfrm>
            <a:off x="1166325" y="2841172"/>
            <a:ext cx="14154540" cy="7445828"/>
          </a:xfrm>
        </p:spPr>
        <p:txBody>
          <a:bodyPr>
            <a:normAutofit/>
          </a:bodyPr>
          <a:lstStyle/>
          <a:p>
            <a:pPr marL="482600" indent="-457200" algn="l">
              <a:buFont typeface="Wingdings" pitchFamily="2" charset="2"/>
              <a:buChar char="Ø"/>
            </a:pPr>
            <a:r>
              <a:rPr lang="en-IN" sz="4400" b="1" dirty="0" smtClean="0">
                <a:solidFill>
                  <a:schemeClr val="tx1"/>
                </a:solidFill>
                <a:latin typeface="Times New Roman" pitchFamily="18" charset="0"/>
                <a:cs typeface="Times New Roman" pitchFamily="18" charset="0"/>
              </a:rPr>
              <a:t>Introduction</a:t>
            </a:r>
          </a:p>
          <a:p>
            <a:pPr marL="482600" indent="-457200" algn="l">
              <a:buFont typeface="Wingdings" pitchFamily="2" charset="2"/>
              <a:buChar char="Ø"/>
            </a:pPr>
            <a:r>
              <a:rPr lang="en-IN" sz="4400" b="1" dirty="0" smtClean="0">
                <a:solidFill>
                  <a:schemeClr val="tx1"/>
                </a:solidFill>
                <a:latin typeface="Times New Roman" pitchFamily="18" charset="0"/>
                <a:cs typeface="Times New Roman" pitchFamily="18" charset="0"/>
              </a:rPr>
              <a:t>Data files</a:t>
            </a:r>
            <a:endParaRPr lang="en-US" sz="4400" b="1" dirty="0" smtClean="0">
              <a:solidFill>
                <a:schemeClr val="tx1"/>
              </a:solidFill>
              <a:latin typeface="Times New Roman" pitchFamily="18" charset="0"/>
              <a:cs typeface="Times New Roman" pitchFamily="18" charset="0"/>
            </a:endParaRPr>
          </a:p>
          <a:p>
            <a:pPr marL="482600" indent="-457200" algn="l">
              <a:buFont typeface="Wingdings" pitchFamily="2" charset="2"/>
              <a:buChar char="Ø"/>
            </a:pPr>
            <a:r>
              <a:rPr lang="en-IN" sz="4400" b="1" dirty="0" smtClean="0">
                <a:solidFill>
                  <a:schemeClr val="tx1"/>
                </a:solidFill>
                <a:latin typeface="Times New Roman" pitchFamily="18" charset="0"/>
                <a:cs typeface="Times New Roman" pitchFamily="18" charset="0"/>
              </a:rPr>
              <a:t>Opening and closing files</a:t>
            </a:r>
          </a:p>
          <a:p>
            <a:pPr marL="482600" indent="-457200" algn="l">
              <a:buFont typeface="Wingdings" pitchFamily="2" charset="2"/>
              <a:buChar char="Ø"/>
            </a:pPr>
            <a:r>
              <a:rPr lang="en-IN" sz="4400" b="1" dirty="0" smtClean="0">
                <a:solidFill>
                  <a:schemeClr val="tx1"/>
                </a:solidFill>
                <a:latin typeface="Times New Roman" pitchFamily="18" charset="0"/>
                <a:cs typeface="Times New Roman" pitchFamily="18" charset="0"/>
              </a:rPr>
              <a:t>Working with text files</a:t>
            </a:r>
          </a:p>
          <a:p>
            <a:pPr marL="482600" indent="-457200" algn="l">
              <a:buFont typeface="Wingdings" pitchFamily="2" charset="2"/>
              <a:buChar char="Ø"/>
            </a:pPr>
            <a:r>
              <a:rPr lang="en-IN" sz="4400" b="1" dirty="0" smtClean="0">
                <a:solidFill>
                  <a:schemeClr val="tx1"/>
                </a:solidFill>
                <a:latin typeface="Times New Roman" pitchFamily="18" charset="0"/>
                <a:cs typeface="Times New Roman" pitchFamily="18" charset="0"/>
              </a:rPr>
              <a:t>Standard </a:t>
            </a:r>
            <a:r>
              <a:rPr lang="en-IN" sz="4400" b="1" dirty="0" err="1" smtClean="0">
                <a:solidFill>
                  <a:schemeClr val="tx1"/>
                </a:solidFill>
                <a:latin typeface="Times New Roman" pitchFamily="18" charset="0"/>
                <a:cs typeface="Times New Roman" pitchFamily="18" charset="0"/>
              </a:rPr>
              <a:t>Input,Output</a:t>
            </a:r>
            <a:r>
              <a:rPr lang="en-IN" sz="4400" b="1" dirty="0" smtClean="0">
                <a:solidFill>
                  <a:schemeClr val="tx1"/>
                </a:solidFill>
                <a:latin typeface="Times New Roman" pitchFamily="18" charset="0"/>
                <a:cs typeface="Times New Roman" pitchFamily="18" charset="0"/>
              </a:rPr>
              <a:t> and Error Streams</a:t>
            </a:r>
          </a:p>
          <a:p>
            <a:pPr marL="482600" indent="-457200" algn="l">
              <a:buFont typeface="Wingdings" pitchFamily="2" charset="2"/>
              <a:buChar char="Ø"/>
            </a:pPr>
            <a:r>
              <a:rPr lang="en-IN" sz="4400" b="1" dirty="0" smtClean="0">
                <a:solidFill>
                  <a:schemeClr val="tx1"/>
                </a:solidFill>
                <a:latin typeface="Times New Roman" pitchFamily="18" charset="0"/>
                <a:cs typeface="Times New Roman" pitchFamily="18" charset="0"/>
              </a:rPr>
              <a:t>Working with Binary Files</a:t>
            </a:r>
          </a:p>
          <a:p>
            <a:pPr marL="482600" indent="-457200" algn="l">
              <a:buFont typeface="Wingdings" pitchFamily="2" charset="2"/>
              <a:buChar char="Ø"/>
            </a:pPr>
            <a:r>
              <a:rPr lang="en-IN" sz="4400" b="1" dirty="0" smtClean="0">
                <a:solidFill>
                  <a:schemeClr val="tx1"/>
                </a:solidFill>
                <a:latin typeface="Times New Roman" pitchFamily="18" charset="0"/>
                <a:cs typeface="Times New Roman" pitchFamily="18" charset="0"/>
              </a:rPr>
              <a:t>Working with CSV Files</a:t>
            </a:r>
            <a:endParaRPr lang="en-US" sz="4400" b="1" dirty="0" smtClean="0">
              <a:solidFill>
                <a:schemeClr val="tx1"/>
              </a:solidFill>
              <a:latin typeface="Times New Roman" pitchFamily="18" charset="0"/>
              <a:cs typeface="Times New Roman" pitchFamily="18" charset="0"/>
            </a:endParaRPr>
          </a:p>
          <a:p>
            <a:pPr marL="482600" indent="-457200" algn="l"/>
            <a:r>
              <a:rPr lang="en-IN" sz="4400" b="1" dirty="0" smtClean="0">
                <a:solidFill>
                  <a:schemeClr val="tx1"/>
                </a:solidFill>
                <a:latin typeface="Times New Roman" pitchFamily="18" charset="0"/>
                <a:cs typeface="Times New Roman" pitchFamily="18" charset="0"/>
              </a:rPr>
              <a:t> </a:t>
            </a:r>
            <a:endParaRPr lang="en-US" sz="4400" b="1"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a:t>
            </a:fld>
            <a:endParaRPr lang="en-US"/>
          </a:p>
        </p:txBody>
      </p:sp>
    </p:spTree>
    <p:extLst>
      <p:ext uri="{BB962C8B-B14F-4D97-AF65-F5344CB8AC3E}">
        <p14:creationId xmlns="" xmlns:p14="http://schemas.microsoft.com/office/powerpoint/2010/main" val="388460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20</a:t>
            </a:fld>
            <a:endParaRPr lang="en-US"/>
          </a:p>
        </p:txBody>
      </p:sp>
      <p:pic>
        <p:nvPicPr>
          <p:cNvPr id="1126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21</a:t>
            </a:fld>
            <a:endParaRPr lang="en-US"/>
          </a:p>
        </p:txBody>
      </p:sp>
      <p:pic>
        <p:nvPicPr>
          <p:cNvPr id="5" name="Picture 2"/>
          <p:cNvPicPr>
            <a:picLocks noChangeAspect="1" noChangeArrowheads="1"/>
          </p:cNvPicPr>
          <p:nvPr/>
        </p:nvPicPr>
        <p:blipFill>
          <a:blip r:embed="rId2"/>
          <a:srcRect/>
          <a:stretch>
            <a:fillRect/>
          </a:stretch>
        </p:blipFill>
        <p:spPr bwMode="auto">
          <a:xfrm>
            <a:off x="1" y="0"/>
            <a:ext cx="18288000" cy="10286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22</a:t>
            </a:fld>
            <a:endParaRPr lang="en-US"/>
          </a:p>
        </p:txBody>
      </p:sp>
      <p:pic>
        <p:nvPicPr>
          <p:cNvPr id="1331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23</a:t>
            </a:fld>
            <a:endParaRPr lang="en-US"/>
          </a:p>
        </p:txBody>
      </p:sp>
      <p:pic>
        <p:nvPicPr>
          <p:cNvPr id="1229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24</a:t>
            </a:fld>
            <a:endParaRPr lang="en-US"/>
          </a:p>
        </p:txBody>
      </p:sp>
      <p:pic>
        <p:nvPicPr>
          <p:cNvPr id="1638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25</a:t>
            </a:fld>
            <a:endParaRPr lang="en-US"/>
          </a:p>
        </p:txBody>
      </p:sp>
      <p:pic>
        <p:nvPicPr>
          <p:cNvPr id="1741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26</a:t>
            </a:fld>
            <a:endParaRPr lang="en-US"/>
          </a:p>
        </p:txBody>
      </p:sp>
      <p:pic>
        <p:nvPicPr>
          <p:cNvPr id="15362"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27</a:t>
            </a:fld>
            <a:endParaRPr lang="en-US"/>
          </a:p>
        </p:txBody>
      </p:sp>
      <p:pic>
        <p:nvPicPr>
          <p:cNvPr id="1433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28</a:t>
            </a:fld>
            <a:endParaRPr lang="en-US"/>
          </a:p>
        </p:txBody>
      </p:sp>
      <p:pic>
        <p:nvPicPr>
          <p:cNvPr id="1945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29</a:t>
            </a:fld>
            <a:endParaRPr lang="en-US"/>
          </a:p>
        </p:txBody>
      </p:sp>
      <p:pic>
        <p:nvPicPr>
          <p:cNvPr id="1843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4"/>
          <p:cNvSpPr/>
          <p:nvPr/>
        </p:nvSpPr>
        <p:spPr>
          <a:xfrm>
            <a:off x="7284019" y="9251434"/>
            <a:ext cx="11003981" cy="1035566"/>
          </a:xfrm>
          <a:prstGeom prst="rect">
            <a:avLst/>
          </a:prstGeom>
          <a:solidFill>
            <a:srgbClr val="FFDE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flipH="1">
            <a:off x="847725" y="2324100"/>
            <a:ext cx="66675" cy="7162800"/>
          </a:xfrm>
          <a:prstGeom prst="rect">
            <a:avLst/>
          </a:prstGeom>
          <a:solidFill>
            <a:srgbClr val="5F83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txBox="1">
            <a:spLocks noGrp="1"/>
          </p:cNvSpPr>
          <p:nvPr>
            <p:ph type="dt" idx="10"/>
          </p:nvPr>
        </p:nvSpPr>
        <p:spPr>
          <a:xfrm>
            <a:off x="451934" y="9593520"/>
            <a:ext cx="21336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1400">
                <a:solidFill>
                  <a:schemeClr val="dk1"/>
                </a:solidFill>
              </a:rPr>
              <a:t>5/26/2020</a:t>
            </a:r>
            <a:endParaRPr sz="1400">
              <a:solidFill>
                <a:schemeClr val="dk1"/>
              </a:solidFill>
            </a:endParaRPr>
          </a:p>
        </p:txBody>
      </p:sp>
      <p:sp>
        <p:nvSpPr>
          <p:cNvPr id="200" name="Google Shape;200;p4"/>
          <p:cNvSpPr txBox="1">
            <a:spLocks noGrp="1"/>
          </p:cNvSpPr>
          <p:nvPr>
            <p:ph type="ftr" idx="11"/>
          </p:nvPr>
        </p:nvSpPr>
        <p:spPr>
          <a:xfrm>
            <a:off x="5486400" y="9639300"/>
            <a:ext cx="7620000" cy="32105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1400" b="1">
                <a:solidFill>
                  <a:schemeClr val="dk1"/>
                </a:solidFill>
                <a:latin typeface="Cambria"/>
                <a:ea typeface="Cambria"/>
                <a:cs typeface="Cambria"/>
                <a:sym typeface="Cambria"/>
              </a:rPr>
              <a:t>TOPIC/COURSE CODE-NAME/FACULTY/DEPT/COLLEGE</a:t>
            </a:r>
            <a:endParaRPr sz="1400" b="1">
              <a:solidFill>
                <a:schemeClr val="dk1"/>
              </a:solidFill>
              <a:latin typeface="Cambria"/>
              <a:ea typeface="Cambria"/>
              <a:cs typeface="Cambria"/>
              <a:sym typeface="Cambria"/>
            </a:endParaRPr>
          </a:p>
        </p:txBody>
      </p:sp>
      <p:sp>
        <p:nvSpPr>
          <p:cNvPr id="201" name="Google Shape;201;p4"/>
          <p:cNvSpPr txBox="1">
            <a:spLocks noGrp="1"/>
          </p:cNvSpPr>
          <p:nvPr>
            <p:ph type="sldNum" idx="12"/>
          </p:nvPr>
        </p:nvSpPr>
        <p:spPr>
          <a:xfrm>
            <a:off x="15697200" y="959352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z="1400">
                <a:solidFill>
                  <a:schemeClr val="dk1"/>
                </a:solidFill>
                <a:latin typeface="Cambria"/>
                <a:ea typeface="Cambria"/>
                <a:cs typeface="Cambria"/>
                <a:sym typeface="Cambria"/>
              </a:rPr>
              <a:pPr marL="0" lvl="0" indent="0" algn="r" rtl="0">
                <a:spcBef>
                  <a:spcPts val="0"/>
                </a:spcBef>
                <a:spcAft>
                  <a:spcPts val="0"/>
                </a:spcAft>
                <a:buNone/>
              </a:pPr>
              <a:t>3</a:t>
            </a:fld>
            <a:r>
              <a:rPr lang="en-US" sz="1400">
                <a:solidFill>
                  <a:schemeClr val="dk1"/>
                </a:solidFill>
                <a:latin typeface="Cambria"/>
                <a:ea typeface="Cambria"/>
                <a:cs typeface="Cambria"/>
                <a:sym typeface="Cambria"/>
              </a:rPr>
              <a:t>/10</a:t>
            </a:r>
            <a:endParaRPr sz="1400">
              <a:solidFill>
                <a:schemeClr val="dk1"/>
              </a:solidFill>
              <a:latin typeface="Cambria"/>
              <a:ea typeface="Cambria"/>
              <a:cs typeface="Cambria"/>
              <a:sym typeface="Cambria"/>
            </a:endParaRPr>
          </a:p>
        </p:txBody>
      </p:sp>
      <p:sp>
        <p:nvSpPr>
          <p:cNvPr id="202" name="Google Shape;202;p4"/>
          <p:cNvSpPr/>
          <p:nvPr/>
        </p:nvSpPr>
        <p:spPr>
          <a:xfrm>
            <a:off x="1604234" y="936118"/>
            <a:ext cx="14593394" cy="104643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dk1"/>
                </a:solidFill>
                <a:latin typeface="Cambria"/>
                <a:ea typeface="Cambria"/>
                <a:cs typeface="Cambria"/>
                <a:sym typeface="Cambria"/>
              </a:rPr>
              <a:t/>
            </a:r>
            <a:br>
              <a:rPr lang="en-US" sz="1800" b="1" i="0" u="none" strike="noStrike" cap="none" dirty="0">
                <a:solidFill>
                  <a:schemeClr val="dk1"/>
                </a:solidFill>
                <a:latin typeface="Cambria"/>
                <a:ea typeface="Cambria"/>
                <a:cs typeface="Cambria"/>
                <a:sym typeface="Cambria"/>
              </a:rPr>
            </a:br>
            <a:endParaRPr sz="1800" b="1" i="0" u="none" strike="noStrike" cap="none" dirty="0">
              <a:solidFill>
                <a:schemeClr val="dk1"/>
              </a:solidFill>
              <a:latin typeface="Cambria"/>
              <a:ea typeface="Cambria"/>
              <a:cs typeface="Cambria"/>
              <a:sym typeface="Cambria"/>
            </a:endParaRPr>
          </a:p>
          <a:p>
            <a:pPr algn="ctr"/>
            <a:r>
              <a:rPr lang="en-IN" sz="4400" b="1" dirty="0">
                <a:latin typeface="Times New Roman" pitchFamily="18" charset="0"/>
                <a:cs typeface="Times New Roman" pitchFamily="18" charset="0"/>
              </a:rPr>
              <a:t>File </a:t>
            </a:r>
            <a:r>
              <a:rPr lang="en-IN" sz="4400" b="1" dirty="0" smtClean="0">
                <a:latin typeface="Times New Roman" pitchFamily="18" charset="0"/>
                <a:cs typeface="Times New Roman" pitchFamily="18" charset="0"/>
              </a:rPr>
              <a:t>Handling</a:t>
            </a:r>
            <a:endParaRPr lang="en-IN" sz="4400" b="1" dirty="0">
              <a:latin typeface="Times New Roman" pitchFamily="18" charset="0"/>
              <a:cs typeface="Times New Roman" pitchFamily="18" charset="0"/>
            </a:endParaRPr>
          </a:p>
          <a:p>
            <a:pPr marL="0" marR="0" lvl="0" indent="0" algn="ctr" rtl="0">
              <a:spcBef>
                <a:spcPts val="0"/>
              </a:spcBef>
              <a:spcAft>
                <a:spcPts val="0"/>
              </a:spcAft>
              <a:buNone/>
            </a:pPr>
            <a:r>
              <a:rPr lang="en-US" sz="2800" b="1" i="0" u="none" strike="noStrike" cap="none" dirty="0" smtClean="0">
                <a:solidFill>
                  <a:schemeClr val="dk1"/>
                </a:solidFill>
                <a:latin typeface="Cambria"/>
                <a:ea typeface="Cambria"/>
                <a:cs typeface="Cambria"/>
                <a:sym typeface="Cambria"/>
              </a:rPr>
              <a:t>       </a:t>
            </a:r>
            <a:endParaRPr lang="en-IN" sz="4400" b="1" dirty="0" smtClean="0">
              <a:latin typeface="Times New Roman" pitchFamily="18" charset="0"/>
              <a:cs typeface="Times New Roman" pitchFamily="18" charset="0"/>
            </a:endParaRPr>
          </a:p>
          <a:p>
            <a:r>
              <a:rPr lang="en-US" sz="4400" b="1" i="0" u="none" strike="noStrike" cap="none" dirty="0" smtClean="0">
                <a:solidFill>
                  <a:schemeClr val="dk1"/>
                </a:solidFill>
                <a:latin typeface="Times New Roman" pitchFamily="18" charset="0"/>
                <a:ea typeface="Cambria"/>
                <a:cs typeface="Times New Roman" pitchFamily="18" charset="0"/>
                <a:sym typeface="Cambria"/>
              </a:rPr>
              <a:t>What is file??</a:t>
            </a:r>
          </a:p>
          <a:p>
            <a:r>
              <a:rPr lang="en-US" sz="4400" b="1" dirty="0" smtClean="0">
                <a:solidFill>
                  <a:schemeClr val="dk1"/>
                </a:solidFill>
                <a:latin typeface="Times New Roman" pitchFamily="18" charset="0"/>
                <a:ea typeface="Cambria"/>
                <a:cs typeface="Times New Roman" pitchFamily="18" charset="0"/>
                <a:sym typeface="Cambria"/>
              </a:rPr>
              <a:t>A file in itself is a bunch of bytes stored on some storage device like hard disk.</a:t>
            </a:r>
          </a:p>
          <a:p>
            <a:r>
              <a:rPr lang="en-US" sz="4400" b="1" dirty="0" smtClean="0">
                <a:solidFill>
                  <a:schemeClr val="dk1"/>
                </a:solidFill>
                <a:latin typeface="Times New Roman" pitchFamily="18" charset="0"/>
                <a:ea typeface="Cambria"/>
                <a:cs typeface="Times New Roman" pitchFamily="18" charset="0"/>
                <a:sym typeface="Cambria"/>
              </a:rPr>
              <a:t>It help in storing information permanently.</a:t>
            </a:r>
          </a:p>
          <a:p>
            <a:r>
              <a:rPr lang="en-IN" sz="4400" b="1" dirty="0" smtClean="0">
                <a:solidFill>
                  <a:schemeClr val="dk1"/>
                </a:solidFill>
                <a:latin typeface="Times New Roman" pitchFamily="18" charset="0"/>
                <a:ea typeface="Cambria"/>
                <a:cs typeface="Times New Roman" pitchFamily="18" charset="0"/>
                <a:sym typeface="Cambria"/>
              </a:rPr>
              <a:t>Every programming language offers some provision to use and create files through programs.</a:t>
            </a:r>
            <a:endParaRPr lang="en-US" sz="4400" b="1" dirty="0" smtClean="0">
              <a:solidFill>
                <a:schemeClr val="dk1"/>
              </a:solidFill>
              <a:latin typeface="Times New Roman" pitchFamily="18" charset="0"/>
              <a:ea typeface="Cambria"/>
              <a:cs typeface="Times New Roman" pitchFamily="18" charset="0"/>
              <a:sym typeface="Cambria"/>
            </a:endParaRPr>
          </a:p>
          <a:p>
            <a:r>
              <a:rPr lang="en-US" sz="4400" b="1" dirty="0" smtClean="0">
                <a:solidFill>
                  <a:schemeClr val="dk1"/>
                </a:solidFill>
                <a:latin typeface="Times New Roman" pitchFamily="18" charset="0"/>
                <a:ea typeface="Cambria"/>
                <a:cs typeface="Times New Roman" pitchFamily="18" charset="0"/>
                <a:sym typeface="Cambria"/>
              </a:rPr>
              <a:t>There are two types of files:</a:t>
            </a:r>
          </a:p>
          <a:p>
            <a:r>
              <a:rPr lang="en-US" sz="4400" b="1" dirty="0" smtClean="0">
                <a:solidFill>
                  <a:schemeClr val="dk1"/>
                </a:solidFill>
                <a:latin typeface="Times New Roman" pitchFamily="18" charset="0"/>
                <a:ea typeface="Cambria"/>
                <a:cs typeface="Times New Roman" pitchFamily="18" charset="0"/>
                <a:sym typeface="Cambria"/>
              </a:rPr>
              <a:t>They are</a:t>
            </a:r>
          </a:p>
          <a:p>
            <a:pPr marL="571500" indent="-571500">
              <a:buFont typeface="Wingdings" pitchFamily="2" charset="2"/>
              <a:buChar char="Ø"/>
            </a:pPr>
            <a:r>
              <a:rPr lang="en-US" sz="4400" b="1" dirty="0" smtClean="0">
                <a:solidFill>
                  <a:schemeClr val="dk1"/>
                </a:solidFill>
                <a:latin typeface="Times New Roman" pitchFamily="18" charset="0"/>
                <a:ea typeface="Cambria"/>
                <a:cs typeface="Times New Roman" pitchFamily="18" charset="0"/>
                <a:sym typeface="Cambria"/>
              </a:rPr>
              <a:t>Text files</a:t>
            </a:r>
          </a:p>
          <a:p>
            <a:pPr marL="571500" indent="-571500">
              <a:buFont typeface="Wingdings" pitchFamily="2" charset="2"/>
              <a:buChar char="Ø"/>
            </a:pPr>
            <a:r>
              <a:rPr lang="en-US" sz="4400" b="1" dirty="0" smtClean="0">
                <a:solidFill>
                  <a:schemeClr val="dk1"/>
                </a:solidFill>
                <a:latin typeface="Times New Roman" pitchFamily="18" charset="0"/>
                <a:ea typeface="Cambria"/>
                <a:cs typeface="Times New Roman" pitchFamily="18" charset="0"/>
                <a:sym typeface="Cambria"/>
              </a:rPr>
              <a:t>Binary files</a:t>
            </a:r>
          </a:p>
          <a:p>
            <a:endParaRPr lang="en-US" sz="4400" b="1" dirty="0" smtClean="0">
              <a:solidFill>
                <a:schemeClr val="dk1"/>
              </a:solidFill>
              <a:latin typeface="Times New Roman" pitchFamily="18" charset="0"/>
              <a:ea typeface="Cambria"/>
              <a:cs typeface="Times New Roman" pitchFamily="18" charset="0"/>
              <a:sym typeface="Cambria"/>
            </a:endParaRPr>
          </a:p>
          <a:p>
            <a:endParaRPr sz="3200" b="1" i="0" u="none" strike="noStrike" cap="none" dirty="0">
              <a:solidFill>
                <a:schemeClr val="dk1"/>
              </a:solidFill>
              <a:latin typeface="Cambria"/>
              <a:ea typeface="Cambria"/>
              <a:cs typeface="Cambria"/>
              <a:sym typeface="Cambria"/>
            </a:endParaRPr>
          </a:p>
          <a:p>
            <a:pPr marL="0" marR="0" lvl="0" indent="0" algn="ctr" rtl="0">
              <a:spcBef>
                <a:spcPts val="0"/>
              </a:spcBef>
              <a:spcAft>
                <a:spcPts val="0"/>
              </a:spcAft>
              <a:buNone/>
            </a:pPr>
            <a:r>
              <a:rPr lang="en-US" sz="3200" b="1" i="0" u="none" strike="noStrike" cap="none" dirty="0">
                <a:solidFill>
                  <a:schemeClr val="dk1"/>
                </a:solidFill>
                <a:latin typeface="Cambria"/>
                <a:ea typeface="Cambria"/>
                <a:cs typeface="Cambria"/>
                <a:sym typeface="Cambria"/>
              </a:rPr>
              <a:t/>
            </a:r>
            <a:br>
              <a:rPr lang="en-US" sz="3200" b="1" i="0" u="none" strike="noStrike" cap="none" dirty="0">
                <a:solidFill>
                  <a:schemeClr val="dk1"/>
                </a:solidFill>
                <a:latin typeface="Cambria"/>
                <a:ea typeface="Cambria"/>
                <a:cs typeface="Cambria"/>
                <a:sym typeface="Cambria"/>
              </a:rPr>
            </a:br>
            <a:endParaRPr sz="1800" b="0" i="0" u="none" strike="noStrike" cap="none"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30</a:t>
            </a:fld>
            <a:endParaRPr lang="en-US"/>
          </a:p>
        </p:txBody>
      </p:sp>
      <p:pic>
        <p:nvPicPr>
          <p:cNvPr id="2150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31</a:t>
            </a:fld>
            <a:endParaRPr lang="en-US"/>
          </a:p>
        </p:txBody>
      </p:sp>
      <p:pic>
        <p:nvPicPr>
          <p:cNvPr id="20482"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32</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33</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34</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35</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36</a:t>
            </a:fld>
            <a:endParaRPr lang="en-US"/>
          </a:p>
        </p:txBody>
      </p:sp>
      <p:pic>
        <p:nvPicPr>
          <p:cNvPr id="5123" name="Picture 3"/>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37</a:t>
            </a:fld>
            <a:endParaRPr lang="en-US"/>
          </a:p>
        </p:txBody>
      </p:sp>
      <p:pic>
        <p:nvPicPr>
          <p:cNvPr id="614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38</a:t>
            </a:fld>
            <a:endParaRPr lang="en-US"/>
          </a:p>
        </p:txBody>
      </p:sp>
      <p:pic>
        <p:nvPicPr>
          <p:cNvPr id="717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39</a:t>
            </a:fld>
            <a:endParaRPr lang="en-US"/>
          </a:p>
        </p:txBody>
      </p:sp>
      <p:pic>
        <p:nvPicPr>
          <p:cNvPr id="819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08200" y="708025"/>
            <a:ext cx="12359640" cy="1384935"/>
          </a:xfrm>
        </p:spPr>
        <p:txBody>
          <a:bodyPr>
            <a:normAutofit/>
          </a:bodyPr>
          <a:lstStyle/>
          <a:p>
            <a:pPr algn="l"/>
            <a:r>
              <a:rPr lang="en-IN" sz="6000" b="1" dirty="0" smtClean="0">
                <a:latin typeface="Times New Roman" pitchFamily="18" charset="0"/>
                <a:cs typeface="Times New Roman" pitchFamily="18" charset="0"/>
              </a:rPr>
              <a:t>Contd...</a:t>
            </a:r>
            <a:endParaRPr lang="en-US" sz="6000" b="1" dirty="0">
              <a:latin typeface="Times New Roman" pitchFamily="18" charset="0"/>
              <a:cs typeface="Times New Roman" pitchFamily="18" charset="0"/>
            </a:endParaRPr>
          </a:p>
        </p:txBody>
      </p:sp>
      <p:sp>
        <p:nvSpPr>
          <p:cNvPr id="3" name="Subtitle 2"/>
          <p:cNvSpPr>
            <a:spLocks noGrp="1"/>
          </p:cNvSpPr>
          <p:nvPr>
            <p:ph type="subTitle" idx="1"/>
          </p:nvPr>
        </p:nvSpPr>
        <p:spPr>
          <a:xfrm>
            <a:off x="522514" y="1884784"/>
            <a:ext cx="14981646" cy="7828176"/>
          </a:xfrm>
        </p:spPr>
        <p:txBody>
          <a:bodyPr>
            <a:normAutofit/>
          </a:bodyPr>
          <a:lstStyle/>
          <a:p>
            <a:pPr algn="l"/>
            <a:r>
              <a:rPr lang="en-GB" b="1" dirty="0" smtClean="0">
                <a:solidFill>
                  <a:schemeClr val="tx1"/>
                </a:solidFill>
                <a:latin typeface="Times New Roman" pitchFamily="18" charset="0"/>
                <a:cs typeface="Times New Roman" pitchFamily="18" charset="0"/>
              </a:rPr>
              <a:t>What is text file?</a:t>
            </a:r>
          </a:p>
          <a:p>
            <a:pPr algn="l"/>
            <a:r>
              <a:rPr lang="en-GB" dirty="0" smtClean="0">
                <a:solidFill>
                  <a:schemeClr val="tx1"/>
                </a:solidFill>
                <a:latin typeface="Times New Roman" pitchFamily="18" charset="0"/>
                <a:cs typeface="Times New Roman" pitchFamily="18" charset="0"/>
              </a:rPr>
              <a:t>There is normal text file for </a:t>
            </a:r>
            <a:r>
              <a:rPr lang="en-GB" dirty="0" err="1" smtClean="0">
                <a:solidFill>
                  <a:schemeClr val="tx1"/>
                </a:solidFill>
                <a:latin typeface="Times New Roman" pitchFamily="18" charset="0"/>
                <a:cs typeface="Times New Roman" pitchFamily="18" charset="0"/>
              </a:rPr>
              <a:t>eg:notepad</a:t>
            </a:r>
            <a:r>
              <a:rPr lang="en-GB" dirty="0" smtClean="0">
                <a:solidFill>
                  <a:schemeClr val="tx1"/>
                </a:solidFill>
                <a:latin typeface="Times New Roman" pitchFamily="18" charset="0"/>
                <a:cs typeface="Times New Roman" pitchFamily="18" charset="0"/>
              </a:rPr>
              <a:t> file</a:t>
            </a:r>
          </a:p>
          <a:p>
            <a:pPr algn="l"/>
            <a:r>
              <a:rPr lang="en-GB" dirty="0" smtClean="0">
                <a:solidFill>
                  <a:schemeClr val="tx1"/>
                </a:solidFill>
                <a:latin typeface="Times New Roman" pitchFamily="18" charset="0"/>
                <a:cs typeface="Times New Roman" pitchFamily="18" charset="0"/>
              </a:rPr>
              <a:t>There is no </a:t>
            </a:r>
            <a:r>
              <a:rPr lang="en-GB" dirty="0" err="1" smtClean="0">
                <a:solidFill>
                  <a:schemeClr val="tx1"/>
                </a:solidFill>
                <a:latin typeface="Times New Roman" pitchFamily="18" charset="0"/>
                <a:cs typeface="Times New Roman" pitchFamily="18" charset="0"/>
              </a:rPr>
              <a:t>convertion</a:t>
            </a:r>
            <a:r>
              <a:rPr lang="en-GB" dirty="0" smtClean="0">
                <a:solidFill>
                  <a:schemeClr val="tx1"/>
                </a:solidFill>
                <a:latin typeface="Times New Roman" pitchFamily="18" charset="0"/>
                <a:cs typeface="Times New Roman" pitchFamily="18" charset="0"/>
              </a:rPr>
              <a:t> (human to machine language)</a:t>
            </a:r>
          </a:p>
          <a:p>
            <a:pPr algn="l"/>
            <a:r>
              <a:rPr lang="en-GB" dirty="0" smtClean="0">
                <a:solidFill>
                  <a:schemeClr val="tx1"/>
                </a:solidFill>
                <a:latin typeface="Times New Roman" pitchFamily="18" charset="0"/>
                <a:cs typeface="Times New Roman" pitchFamily="18" charset="0"/>
              </a:rPr>
              <a:t>Data which store directly.</a:t>
            </a:r>
          </a:p>
          <a:p>
            <a:pPr algn="l"/>
            <a:r>
              <a:rPr lang="en-GB" dirty="0" smtClean="0">
                <a:solidFill>
                  <a:schemeClr val="tx1"/>
                </a:solidFill>
                <a:latin typeface="Times New Roman" pitchFamily="18" charset="0"/>
                <a:cs typeface="Times New Roman" pitchFamily="18" charset="0"/>
              </a:rPr>
              <a:t>Basically when we open the file it will be in readable form</a:t>
            </a:r>
          </a:p>
          <a:p>
            <a:pPr algn="l"/>
            <a:r>
              <a:rPr lang="en-GB" dirty="0" smtClean="0">
                <a:solidFill>
                  <a:schemeClr val="tx1"/>
                </a:solidFill>
                <a:latin typeface="Times New Roman" pitchFamily="18" charset="0"/>
                <a:cs typeface="Times New Roman" pitchFamily="18" charset="0"/>
              </a:rPr>
              <a:t>It is slow while comparing to binary file.</a:t>
            </a:r>
          </a:p>
          <a:p>
            <a:pPr algn="l"/>
            <a:endParaRPr lang="en-GB" dirty="0">
              <a:solidFill>
                <a:schemeClr val="tx1"/>
              </a:solidFill>
              <a:latin typeface="Times New Roman" pitchFamily="18" charset="0"/>
              <a:cs typeface="Times New Roman" pitchFamily="18" charset="0"/>
            </a:endParaRPr>
          </a:p>
          <a:p>
            <a:pPr algn="l"/>
            <a:r>
              <a:rPr lang="en-GB" b="1" dirty="0" smtClean="0">
                <a:solidFill>
                  <a:schemeClr val="tx1"/>
                </a:solidFill>
                <a:latin typeface="Times New Roman" pitchFamily="18" charset="0"/>
                <a:cs typeface="Times New Roman" pitchFamily="18" charset="0"/>
              </a:rPr>
              <a:t>What is binary file?</a:t>
            </a:r>
          </a:p>
          <a:p>
            <a:pPr algn="l"/>
            <a:r>
              <a:rPr lang="en-GB" dirty="0" smtClean="0">
                <a:solidFill>
                  <a:schemeClr val="tx1"/>
                </a:solidFill>
                <a:latin typeface="Times New Roman" pitchFamily="18" charset="0"/>
                <a:cs typeface="Times New Roman" pitchFamily="18" charset="0"/>
              </a:rPr>
              <a:t>A binary file stores the information in the form of </a:t>
            </a:r>
            <a:r>
              <a:rPr lang="en-GB" dirty="0" err="1" smtClean="0">
                <a:solidFill>
                  <a:schemeClr val="tx1"/>
                </a:solidFill>
                <a:latin typeface="Times New Roman" pitchFamily="18" charset="0"/>
                <a:cs typeface="Times New Roman" pitchFamily="18" charset="0"/>
              </a:rPr>
              <a:t>bytes.A</a:t>
            </a:r>
            <a:r>
              <a:rPr lang="en-GB" dirty="0" smtClean="0">
                <a:solidFill>
                  <a:schemeClr val="tx1"/>
                </a:solidFill>
                <a:latin typeface="Times New Roman" pitchFamily="18" charset="0"/>
                <a:cs typeface="Times New Roman" pitchFamily="18" charset="0"/>
              </a:rPr>
              <a:t> binary file contains information in the same format in which the information is held in the memory.</a:t>
            </a:r>
          </a:p>
          <a:p>
            <a:pPr algn="l"/>
            <a:r>
              <a:rPr lang="en-GB" dirty="0" smtClean="0">
                <a:solidFill>
                  <a:schemeClr val="tx1"/>
                </a:solidFill>
                <a:latin typeface="Times New Roman" pitchFamily="18" charset="0"/>
                <a:cs typeface="Times New Roman" pitchFamily="18" charset="0"/>
              </a:rPr>
              <a:t>Binary files are faster because it is not in human readable form and easier for a program to read and write than are text files.</a:t>
            </a:r>
          </a:p>
          <a:p>
            <a:pPr algn="l"/>
            <a:r>
              <a:rPr lang="en-GB" dirty="0" smtClean="0">
                <a:solidFill>
                  <a:schemeClr val="tx1"/>
                </a:solidFill>
                <a:latin typeface="Times New Roman" pitchFamily="18" charset="0"/>
                <a:cs typeface="Times New Roman" pitchFamily="18" charset="0"/>
              </a:rPr>
              <a:t>It is used to store </a:t>
            </a:r>
            <a:r>
              <a:rPr lang="en-GB" dirty="0" err="1" smtClean="0">
                <a:solidFill>
                  <a:schemeClr val="tx1"/>
                </a:solidFill>
                <a:latin typeface="Times New Roman" pitchFamily="18" charset="0"/>
                <a:cs typeface="Times New Roman" pitchFamily="18" charset="0"/>
              </a:rPr>
              <a:t>audio,video</a:t>
            </a:r>
            <a:r>
              <a:rPr lang="en-GB" dirty="0" smtClean="0">
                <a:solidFill>
                  <a:schemeClr val="tx1"/>
                </a:solidFill>
                <a:latin typeface="Times New Roman" pitchFamily="18" charset="0"/>
                <a:cs typeface="Times New Roman" pitchFamily="18" charset="0"/>
              </a:rPr>
              <a:t> and images.</a:t>
            </a:r>
          </a:p>
          <a:p>
            <a:pPr algn="l"/>
            <a:endParaRPr lang="en-GB" dirty="0" smtClean="0">
              <a:solidFill>
                <a:schemeClr val="tx1"/>
              </a:solidFill>
              <a:latin typeface="Times New Roman" pitchFamily="18" charset="0"/>
              <a:cs typeface="Times New Roman" pitchFamily="18" charset="0"/>
            </a:endParaRPr>
          </a:p>
          <a:p>
            <a:pPr algn="l"/>
            <a:endParaRPr lang="en-GB" dirty="0" smtClean="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40</a:t>
            </a:fld>
            <a:endParaRPr lang="en-US"/>
          </a:p>
        </p:txBody>
      </p:sp>
      <p:pic>
        <p:nvPicPr>
          <p:cNvPr id="921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41</a:t>
            </a:fld>
            <a:endParaRPr lang="en-US"/>
          </a:p>
        </p:txBody>
      </p:sp>
      <p:pic>
        <p:nvPicPr>
          <p:cNvPr id="10242"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smtClean="0"/>
              <a:t>jjjjjjjjjjjjjjjjjjjjjjjjjjjjjjjjjjjjjjjjjjjjjjjjjjjyu6755555555555555555555</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42</a:t>
            </a:fld>
            <a:endParaRPr lang="en-US"/>
          </a:p>
        </p:txBody>
      </p:sp>
      <p:pic>
        <p:nvPicPr>
          <p:cNvPr id="1126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43</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44</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45</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46</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47</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48</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49</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35286" y="170996"/>
            <a:ext cx="7772400" cy="1470025"/>
          </a:xfrm>
        </p:spPr>
        <p:txBody>
          <a:bodyPr/>
          <a:lstStyle/>
          <a:p>
            <a:endParaRPr lang="en-IN" dirty="0"/>
          </a:p>
        </p:txBody>
      </p:sp>
      <p:sp>
        <p:nvSpPr>
          <p:cNvPr id="3" name="Subtitle 2"/>
          <p:cNvSpPr>
            <a:spLocks noGrp="1"/>
          </p:cNvSpPr>
          <p:nvPr>
            <p:ph type="subTitle" idx="1"/>
          </p:nvPr>
        </p:nvSpPr>
        <p:spPr>
          <a:xfrm>
            <a:off x="410548" y="1791478"/>
            <a:ext cx="16720456" cy="8210937"/>
          </a:xfrm>
        </p:spPr>
        <p:txBody>
          <a:bodyPr/>
          <a:lstStyle/>
          <a:p>
            <a:pPr algn="l"/>
            <a:r>
              <a:rPr lang="en-US" b="1" dirty="0" smtClean="0">
                <a:solidFill>
                  <a:schemeClr val="tx1"/>
                </a:solidFill>
              </a:rPr>
              <a:t>f=open(“</a:t>
            </a:r>
            <a:r>
              <a:rPr lang="en-US" b="1" dirty="0" err="1" smtClean="0">
                <a:solidFill>
                  <a:schemeClr val="tx1"/>
                </a:solidFill>
              </a:rPr>
              <a:t>text.txt”,”r</a:t>
            </a:r>
            <a:r>
              <a:rPr lang="en-US" b="1" dirty="0" smtClean="0">
                <a:solidFill>
                  <a:schemeClr val="tx1"/>
                </a:solidFill>
              </a:rPr>
              <a:t>”)</a:t>
            </a:r>
          </a:p>
          <a:p>
            <a:pPr algn="l"/>
            <a:r>
              <a:rPr lang="en-US" b="1" dirty="0" smtClean="0">
                <a:solidFill>
                  <a:schemeClr val="tx1"/>
                </a:solidFill>
              </a:rPr>
              <a:t>f -&gt; file object or file handle</a:t>
            </a:r>
          </a:p>
          <a:p>
            <a:pPr algn="l"/>
            <a:r>
              <a:rPr lang="en-US" b="1" dirty="0">
                <a:solidFill>
                  <a:schemeClr val="tx1"/>
                </a:solidFill>
              </a:rPr>
              <a:t>f</a:t>
            </a:r>
            <a:r>
              <a:rPr lang="en-US" b="1" dirty="0" smtClean="0">
                <a:solidFill>
                  <a:schemeClr val="tx1"/>
                </a:solidFill>
              </a:rPr>
              <a:t>=open(“C:\</a:t>
            </a:r>
            <a:r>
              <a:rPr lang="en-US" b="1" dirty="0" err="1" smtClean="0">
                <a:solidFill>
                  <a:schemeClr val="tx1"/>
                </a:solidFill>
              </a:rPr>
              <a:t>myfolder</a:t>
            </a:r>
            <a:r>
              <a:rPr lang="en-US" b="1" dirty="0" smtClean="0">
                <a:solidFill>
                  <a:schemeClr val="tx1"/>
                </a:solidFill>
              </a:rPr>
              <a:t>\text.txt “,”r”)(wrong)</a:t>
            </a:r>
          </a:p>
          <a:p>
            <a:pPr algn="l"/>
            <a:r>
              <a:rPr lang="en-US" b="1" dirty="0" smtClean="0">
                <a:solidFill>
                  <a:schemeClr val="tx1"/>
                </a:solidFill>
              </a:rPr>
              <a:t>Because in this \text.txt (\t,\n,\r python will consider this as special characters)</a:t>
            </a:r>
          </a:p>
          <a:p>
            <a:pPr algn="l"/>
            <a:r>
              <a:rPr lang="en-US" b="1" dirty="0">
                <a:solidFill>
                  <a:schemeClr val="tx1"/>
                </a:solidFill>
              </a:rPr>
              <a:t>f</a:t>
            </a:r>
            <a:r>
              <a:rPr lang="en-US" b="1" dirty="0" smtClean="0">
                <a:solidFill>
                  <a:schemeClr val="tx1"/>
                </a:solidFill>
              </a:rPr>
              <a:t>=open(“C:\\myfolder\\</a:t>
            </a:r>
            <a:r>
              <a:rPr lang="en-US" b="1" dirty="0" err="1" smtClean="0">
                <a:solidFill>
                  <a:schemeClr val="tx1"/>
                </a:solidFill>
              </a:rPr>
              <a:t>text.txt”,”r</a:t>
            </a:r>
            <a:r>
              <a:rPr lang="en-US" b="1" dirty="0" smtClean="0">
                <a:solidFill>
                  <a:schemeClr val="tx1"/>
                </a:solidFill>
              </a:rPr>
              <a:t>”)(correct)  or</a:t>
            </a:r>
          </a:p>
          <a:p>
            <a:pPr algn="l"/>
            <a:r>
              <a:rPr lang="en-US" b="1" dirty="0" smtClean="0">
                <a:solidFill>
                  <a:schemeClr val="tx1"/>
                </a:solidFill>
              </a:rPr>
              <a:t>f =open(</a:t>
            </a:r>
            <a:r>
              <a:rPr lang="en-US" b="1" dirty="0" err="1" smtClean="0">
                <a:solidFill>
                  <a:schemeClr val="tx1"/>
                </a:solidFill>
              </a:rPr>
              <a:t>r”C</a:t>
            </a:r>
            <a:r>
              <a:rPr lang="en-US" b="1" dirty="0" smtClean="0">
                <a:solidFill>
                  <a:schemeClr val="tx1"/>
                </a:solidFill>
              </a:rPr>
              <a:t>:\</a:t>
            </a:r>
            <a:r>
              <a:rPr lang="en-US" b="1" dirty="0" err="1" smtClean="0">
                <a:solidFill>
                  <a:schemeClr val="tx1"/>
                </a:solidFill>
              </a:rPr>
              <a:t>myfolder</a:t>
            </a:r>
            <a:r>
              <a:rPr lang="en-US" b="1" dirty="0" smtClean="0">
                <a:solidFill>
                  <a:schemeClr val="tx1"/>
                </a:solidFill>
              </a:rPr>
              <a:t>\</a:t>
            </a:r>
            <a:r>
              <a:rPr lang="en-US" b="1" dirty="0" err="1" smtClean="0">
                <a:solidFill>
                  <a:schemeClr val="tx1"/>
                </a:solidFill>
              </a:rPr>
              <a:t>text.txt”,”r</a:t>
            </a:r>
            <a:r>
              <a:rPr lang="en-US" b="1" dirty="0" smtClean="0">
                <a:solidFill>
                  <a:schemeClr val="tx1"/>
                </a:solidFill>
              </a:rPr>
              <a:t>”)(r denotes  a raw data)</a:t>
            </a:r>
          </a:p>
          <a:p>
            <a:pPr algn="l"/>
            <a:endParaRPr lang="en-US" b="1" dirty="0" smtClean="0">
              <a:solidFill>
                <a:schemeClr val="tx1"/>
              </a:solidFill>
            </a:endParaRPr>
          </a:p>
          <a:p>
            <a:pPr algn="l"/>
            <a:endParaRPr lang="en-US" b="1" dirty="0" smtClean="0">
              <a:solidFill>
                <a:schemeClr val="tx1"/>
              </a:solidFill>
            </a:endParaRPr>
          </a:p>
          <a:p>
            <a:pPr algn="l"/>
            <a:endParaRPr lang="en-US" b="1" dirty="0" smtClean="0">
              <a:solidFill>
                <a:schemeClr val="tx1"/>
              </a:solidFill>
            </a:endParaRPr>
          </a:p>
          <a:p>
            <a:pPr algn="l"/>
            <a:endParaRPr lang="en-US" b="1" dirty="0" smtClean="0">
              <a:solidFill>
                <a:schemeClr val="tx1"/>
              </a:solidFill>
            </a:endParaRPr>
          </a:p>
          <a:p>
            <a:pPr algn="l"/>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a:t>
            </a:fld>
            <a:endParaRPr lang="en-US"/>
          </a:p>
        </p:txBody>
      </p:sp>
    </p:spTree>
    <p:extLst>
      <p:ext uri="{BB962C8B-B14F-4D97-AF65-F5344CB8AC3E}">
        <p14:creationId xmlns="" xmlns:p14="http://schemas.microsoft.com/office/powerpoint/2010/main" val="10205679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50</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51</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52</a:t>
            </a:fld>
            <a:endParaRPr lang="en-US"/>
          </a:p>
        </p:txBody>
      </p:sp>
      <p:pic>
        <p:nvPicPr>
          <p:cNvPr id="5122"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53</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54</a:t>
            </a:fld>
            <a:endParaRPr lang="en-US"/>
          </a:p>
        </p:txBody>
      </p:sp>
      <p:pic>
        <p:nvPicPr>
          <p:cNvPr id="614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55</a:t>
            </a:fld>
            <a:endParaRPr lang="en-US"/>
          </a:p>
        </p:txBody>
      </p:sp>
      <p:pic>
        <p:nvPicPr>
          <p:cNvPr id="717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56</a:t>
            </a:fld>
            <a:endParaRPr lang="en-US"/>
          </a:p>
        </p:txBody>
      </p:sp>
      <p:pic>
        <p:nvPicPr>
          <p:cNvPr id="819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8758" y="0"/>
            <a:ext cx="17493917" cy="3140243"/>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The flush() function forces the writing of data on disc still pending in output buffer</a:t>
            </a:r>
            <a:br>
              <a:rPr lang="en-GB" dirty="0" smtClean="0"/>
            </a:br>
            <a:r>
              <a:rPr lang="en-GB" dirty="0" smtClean="0"/>
              <a:t>The flush() method in Python file handling </a:t>
            </a:r>
            <a:r>
              <a:rPr lang="en-GB" b="1" dirty="0" smtClean="0"/>
              <a:t>clears the internal buffer of the file</a:t>
            </a:r>
            <a:r>
              <a:rPr lang="en-GB" dirty="0" smtClean="0"/>
              <a:t>. In Python, files are automatically flushed while closing them. However, a programmer can flush a file before closing it by using the flush() method. This method does not require any parameters and it does not return anything.</a:t>
            </a:r>
            <a:endParaRPr lang="en-US" dirty="0"/>
          </a:p>
        </p:txBody>
      </p:sp>
      <p:sp>
        <p:nvSpPr>
          <p:cNvPr id="3" name="Subtitle 2"/>
          <p:cNvSpPr>
            <a:spLocks noGrp="1"/>
          </p:cNvSpPr>
          <p:nvPr>
            <p:ph type="subTitle" idx="1"/>
          </p:nvPr>
        </p:nvSpPr>
        <p:spPr>
          <a:xfrm>
            <a:off x="1900987" y="-1752600"/>
            <a:ext cx="15641053"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58</a:t>
            </a:fld>
            <a:endParaRPr lang="en-US"/>
          </a:p>
        </p:txBody>
      </p:sp>
      <p:pic>
        <p:nvPicPr>
          <p:cNvPr id="102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59</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40559" y="768155"/>
            <a:ext cx="7772400" cy="1470025"/>
          </a:xfrm>
        </p:spPr>
        <p:txBody>
          <a:bodyPr>
            <a:normAutofit/>
          </a:bodyPr>
          <a:lstStyle/>
          <a:p>
            <a:r>
              <a:rPr lang="en-US" sz="6000" b="1" dirty="0" smtClean="0">
                <a:solidFill>
                  <a:schemeClr val="tx1"/>
                </a:solidFill>
                <a:latin typeface="Times New Roman" pitchFamily="18" charset="0"/>
                <a:cs typeface="Times New Roman" pitchFamily="18" charset="0"/>
              </a:rPr>
              <a:t>Access Modes</a:t>
            </a:r>
            <a:endParaRPr lang="en-IN" sz="6000" b="1"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1184986" y="2262672"/>
            <a:ext cx="14714377" cy="8024328"/>
          </a:xfrm>
        </p:spPr>
        <p:txBody>
          <a:bodyPr/>
          <a:lstStyle/>
          <a:p>
            <a:pPr algn="l"/>
            <a:endParaRPr lang="en-US" b="1" dirty="0" smtClean="0"/>
          </a:p>
          <a:p>
            <a:pPr algn="l"/>
            <a:endParaRPr lang="en-US" b="1" dirty="0"/>
          </a:p>
          <a:p>
            <a:pPr algn="l"/>
            <a:endParaRPr lang="en-US" b="1" dirty="0" smtClean="0"/>
          </a:p>
          <a:p>
            <a:pPr algn="l"/>
            <a:r>
              <a:rPr lang="en-US" b="1" dirty="0"/>
              <a:t> </a:t>
            </a:r>
            <a:r>
              <a:rPr lang="en-US" b="1" dirty="0" smtClean="0"/>
              <a:t>                                              </a:t>
            </a:r>
            <a:endParaRPr lang="en-US" dirty="0" smtClean="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a:t>
            </a:fld>
            <a:endParaRPr lang="en-US"/>
          </a:p>
        </p:txBody>
      </p:sp>
      <p:sp>
        <p:nvSpPr>
          <p:cNvPr id="5" name="Right Arrow Callout 4"/>
          <p:cNvSpPr/>
          <p:nvPr/>
        </p:nvSpPr>
        <p:spPr>
          <a:xfrm>
            <a:off x="2817845" y="2836506"/>
            <a:ext cx="2724540" cy="2687216"/>
          </a:xfrm>
          <a:prstGeom prst="rightArrowCallou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t>r          </a:t>
            </a:r>
            <a:r>
              <a:rPr lang="en-US" sz="2400" b="1" dirty="0" err="1" smtClean="0"/>
              <a:t>r</a:t>
            </a:r>
            <a:r>
              <a:rPr lang="en-US" sz="2400" b="1" dirty="0"/>
              <a:t>+</a:t>
            </a:r>
          </a:p>
          <a:p>
            <a:r>
              <a:rPr lang="en-US" sz="2400" b="1" dirty="0"/>
              <a:t>w         </a:t>
            </a:r>
            <a:r>
              <a:rPr lang="en-US" sz="2400" b="1" dirty="0" err="1"/>
              <a:t>w</a:t>
            </a:r>
            <a:r>
              <a:rPr lang="en-US" sz="2400" b="1" dirty="0"/>
              <a:t>+   </a:t>
            </a:r>
          </a:p>
          <a:p>
            <a:r>
              <a:rPr lang="en-US" sz="2400" b="1" dirty="0"/>
              <a:t>a          </a:t>
            </a:r>
            <a:r>
              <a:rPr lang="en-US" sz="2400" b="1" dirty="0" err="1"/>
              <a:t>a</a:t>
            </a:r>
            <a:r>
              <a:rPr lang="en-US" sz="2400" b="1" dirty="0"/>
              <a:t>+</a:t>
            </a:r>
          </a:p>
          <a:p>
            <a:pPr algn="ctr"/>
            <a:endParaRPr lang="en-IN" sz="2400" dirty="0"/>
          </a:p>
        </p:txBody>
      </p:sp>
      <p:sp>
        <p:nvSpPr>
          <p:cNvPr id="6" name="Right Arrow Callout 5"/>
          <p:cNvSpPr/>
          <p:nvPr/>
        </p:nvSpPr>
        <p:spPr>
          <a:xfrm>
            <a:off x="2817845" y="5784980"/>
            <a:ext cx="2724540" cy="2836506"/>
          </a:xfrm>
          <a:prstGeom prst="rightArrowCallou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400" b="1" dirty="0" err="1"/>
              <a:t>rb</a:t>
            </a:r>
            <a:r>
              <a:rPr lang="en-US" sz="2400" b="1" dirty="0"/>
              <a:t>        </a:t>
            </a:r>
            <a:r>
              <a:rPr lang="en-US" sz="2400" b="1" dirty="0" err="1"/>
              <a:t>rb</a:t>
            </a:r>
            <a:r>
              <a:rPr lang="en-US" sz="2400" b="1" dirty="0"/>
              <a:t>+</a:t>
            </a:r>
          </a:p>
          <a:p>
            <a:r>
              <a:rPr lang="en-US" sz="2400" b="1" dirty="0" err="1"/>
              <a:t>wb</a:t>
            </a:r>
            <a:r>
              <a:rPr lang="en-US" sz="2400" b="1" dirty="0"/>
              <a:t>      </a:t>
            </a:r>
            <a:r>
              <a:rPr lang="en-US" sz="2400" b="1" dirty="0" err="1"/>
              <a:t>wb</a:t>
            </a:r>
            <a:r>
              <a:rPr lang="en-US" sz="2400" b="1" dirty="0"/>
              <a:t>+</a:t>
            </a:r>
          </a:p>
          <a:p>
            <a:r>
              <a:rPr lang="en-US" sz="2400" b="1" dirty="0" err="1"/>
              <a:t>ab</a:t>
            </a:r>
            <a:r>
              <a:rPr lang="en-US" sz="2400" b="1" dirty="0"/>
              <a:t>        </a:t>
            </a:r>
            <a:r>
              <a:rPr lang="en-US" sz="2400" b="1" dirty="0" err="1"/>
              <a:t>ab</a:t>
            </a:r>
            <a:r>
              <a:rPr lang="en-US" sz="2400" b="1" dirty="0"/>
              <a:t>+</a:t>
            </a:r>
            <a:endParaRPr lang="en-IN" sz="2400" dirty="0"/>
          </a:p>
        </p:txBody>
      </p:sp>
      <p:sp>
        <p:nvSpPr>
          <p:cNvPr id="8" name="Cloud 7"/>
          <p:cNvSpPr/>
          <p:nvPr/>
        </p:nvSpPr>
        <p:spPr>
          <a:xfrm>
            <a:off x="5542385" y="6606073"/>
            <a:ext cx="3396342" cy="1231641"/>
          </a:xfrm>
          <a:prstGeom prst="cloud">
            <a:avLst/>
          </a:prstGeom>
          <a:ln>
            <a:solidFill>
              <a:schemeClr val="tx1"/>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200" dirty="0" smtClean="0">
                <a:solidFill>
                  <a:sysClr val="windowText" lastClr="000000"/>
                </a:solidFill>
              </a:rPr>
              <a:t>Binary files</a:t>
            </a:r>
            <a:endParaRPr lang="en-IN" sz="3200" dirty="0">
              <a:solidFill>
                <a:sysClr val="windowText" lastClr="000000"/>
              </a:solidFill>
            </a:endParaRPr>
          </a:p>
        </p:txBody>
      </p:sp>
      <p:sp>
        <p:nvSpPr>
          <p:cNvPr id="10" name="Cloud 9"/>
          <p:cNvSpPr/>
          <p:nvPr/>
        </p:nvSpPr>
        <p:spPr>
          <a:xfrm>
            <a:off x="5542384" y="3694922"/>
            <a:ext cx="2743199" cy="1119674"/>
          </a:xfrm>
          <a:prstGeom prst="cloud">
            <a:avLst/>
          </a:prstGeom>
          <a:ln>
            <a:solidFill>
              <a:schemeClr val="tx1"/>
            </a:solid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smtClean="0"/>
              <a:t>Text files</a:t>
            </a:r>
            <a:endParaRPr lang="en-IN" sz="2800" dirty="0"/>
          </a:p>
        </p:txBody>
      </p:sp>
    </p:spTree>
    <p:extLst>
      <p:ext uri="{BB962C8B-B14F-4D97-AF65-F5344CB8AC3E}">
        <p14:creationId xmlns="" xmlns:p14="http://schemas.microsoft.com/office/powerpoint/2010/main" val="10167958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60</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61</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62</a:t>
            </a:fld>
            <a:endParaRPr lang="en-US"/>
          </a:p>
        </p:txBody>
      </p:sp>
      <p:pic>
        <p:nvPicPr>
          <p:cNvPr id="5" name="Picture 4" descr="Screenshot (7).png"/>
          <p:cNvPicPr>
            <a:picLocks noChangeAspect="1"/>
          </p:cNvPicPr>
          <p:nvPr/>
        </p:nvPicPr>
        <p:blipFill>
          <a:blip r:embed="rId2"/>
          <a:stretch>
            <a:fillRect/>
          </a:stretch>
        </p:blipFill>
        <p:spPr>
          <a:xfrm>
            <a:off x="0" y="48126"/>
            <a:ext cx="18288000" cy="10287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63</a:t>
            </a:fld>
            <a:endParaRPr lang="en-US"/>
          </a:p>
        </p:txBody>
      </p:sp>
      <p:pic>
        <p:nvPicPr>
          <p:cNvPr id="5" name="Picture 4" descr="Screenshot (8).png"/>
          <p:cNvPicPr>
            <a:picLocks noChangeAspect="1"/>
          </p:cNvPicPr>
          <p:nvPr/>
        </p:nvPicPr>
        <p:blipFill>
          <a:blip r:embed="rId2"/>
          <a:stretch>
            <a:fillRect/>
          </a:stretch>
        </p:blipFill>
        <p:spPr>
          <a:xfrm>
            <a:off x="0" y="0"/>
            <a:ext cx="18288000" cy="10287000"/>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64</a:t>
            </a:fld>
            <a:endParaRPr lang="en-US"/>
          </a:p>
        </p:txBody>
      </p:sp>
      <p:pic>
        <p:nvPicPr>
          <p:cNvPr id="5" name="Picture 4" descr="Screenshot (6).png"/>
          <p:cNvPicPr>
            <a:picLocks noChangeAspect="1"/>
          </p:cNvPicPr>
          <p:nvPr/>
        </p:nvPicPr>
        <p:blipFill>
          <a:blip r:embed="rId2"/>
          <a:stretch>
            <a:fillRect/>
          </a:stretch>
        </p:blipFill>
        <p:spPr>
          <a:xfrm>
            <a:off x="0" y="-23244"/>
            <a:ext cx="18288000" cy="1081557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14064916" cy="5449470"/>
          </a:xfrm>
        </p:spPr>
        <p:txBody>
          <a:bodyPr>
            <a:normAutofit/>
          </a:bodyPr>
          <a:lstStyle/>
          <a:p>
            <a:pPr algn="l"/>
            <a:r>
              <a:rPr lang="en-IN" dirty="0" smtClean="0">
                <a:latin typeface="+mj-lt"/>
              </a:rPr>
              <a:t>File Pointer:</a:t>
            </a:r>
            <a:br>
              <a:rPr lang="en-IN" dirty="0" smtClean="0">
                <a:latin typeface="+mj-lt"/>
              </a:rPr>
            </a:br>
            <a:r>
              <a:rPr lang="en-IN" dirty="0" smtClean="0">
                <a:latin typeface="+mj-lt"/>
              </a:rPr>
              <a:t>Every file maintains a file pointer which tells the current position in the file where writing or reading will take place.</a:t>
            </a:r>
            <a:br>
              <a:rPr lang="en-IN" dirty="0" smtClean="0">
                <a:latin typeface="+mj-lt"/>
              </a:rPr>
            </a:br>
            <a:r>
              <a:rPr lang="en-IN" dirty="0" smtClean="0">
                <a:latin typeface="+mj-lt"/>
              </a:rPr>
              <a:t>A file pointer in this context works like a book mark in a book.</a:t>
            </a:r>
            <a:endParaRPr lang="en-US" dirty="0">
              <a:latin typeface="+mj-lt"/>
            </a:endParaRPr>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45958" y="0"/>
            <a:ext cx="16723894" cy="9144000"/>
          </a:xfrm>
        </p:spPr>
        <p:txBody>
          <a:bodyPr>
            <a:normAutofit/>
          </a:bodyPr>
          <a:lstStyle/>
          <a:p>
            <a:r>
              <a:rPr lang="en-IN" dirty="0" smtClean="0">
                <a:latin typeface="Arial" pitchFamily="34" charset="0"/>
                <a:cs typeface="Arial" pitchFamily="34" charset="0"/>
              </a:rPr>
              <a:t>Whenever you read something from the file or write onto a </a:t>
            </a:r>
            <a:r>
              <a:rPr lang="en-IN" dirty="0" err="1" smtClean="0">
                <a:latin typeface="Arial" pitchFamily="34" charset="0"/>
                <a:cs typeface="Arial" pitchFamily="34" charset="0"/>
              </a:rPr>
              <a:t>file,then</a:t>
            </a:r>
            <a:r>
              <a:rPr lang="en-IN" dirty="0" smtClean="0">
                <a:latin typeface="Arial" pitchFamily="34" charset="0"/>
                <a:cs typeface="Arial" pitchFamily="34" charset="0"/>
              </a:rPr>
              <a:t> these two things happen involving file pointer:</a:t>
            </a:r>
            <a:br>
              <a:rPr lang="en-IN" dirty="0" smtClean="0">
                <a:latin typeface="Arial" pitchFamily="34" charset="0"/>
                <a:cs typeface="Arial" pitchFamily="34" charset="0"/>
              </a:rPr>
            </a:br>
            <a:r>
              <a:rPr lang="en-IN" dirty="0" smtClean="0">
                <a:latin typeface="Arial" pitchFamily="34" charset="0"/>
                <a:cs typeface="Arial" pitchFamily="34" charset="0"/>
              </a:rPr>
              <a:t>(</a:t>
            </a:r>
            <a:r>
              <a:rPr lang="en-IN" dirty="0" err="1" smtClean="0">
                <a:latin typeface="Arial" pitchFamily="34" charset="0"/>
                <a:cs typeface="Arial" pitchFamily="34" charset="0"/>
              </a:rPr>
              <a:t>i</a:t>
            </a:r>
            <a:r>
              <a:rPr lang="en-IN" dirty="0" smtClean="0">
                <a:latin typeface="Arial" pitchFamily="34" charset="0"/>
                <a:cs typeface="Arial" pitchFamily="34" charset="0"/>
              </a:rPr>
              <a:t>) This operator takes place at the position of file pointer.</a:t>
            </a:r>
            <a:br>
              <a:rPr lang="en-IN" dirty="0" smtClean="0">
                <a:latin typeface="Arial" pitchFamily="34" charset="0"/>
                <a:cs typeface="Arial" pitchFamily="34" charset="0"/>
              </a:rPr>
            </a:br>
            <a:r>
              <a:rPr lang="en-IN" dirty="0" smtClean="0">
                <a:latin typeface="Arial" pitchFamily="34" charset="0"/>
                <a:cs typeface="Arial" pitchFamily="34" charset="0"/>
              </a:rPr>
              <a:t>(ii) File pointer advances by the specified number of bytes.</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GB" dirty="0" smtClean="0">
                <a:latin typeface="Arial" pitchFamily="34" charset="0"/>
                <a:cs typeface="Arial" pitchFamily="34" charset="0"/>
              </a:rPr>
              <a:t>A file pointer </a:t>
            </a:r>
            <a:r>
              <a:rPr lang="en-GB" b="1" dirty="0" smtClean="0">
                <a:latin typeface="Arial" pitchFamily="34" charset="0"/>
                <a:cs typeface="Arial" pitchFamily="34" charset="0"/>
              </a:rPr>
              <a:t>stores the current position of a read or write within a file</a:t>
            </a:r>
            <a:r>
              <a:rPr lang="en-GB" dirty="0" smtClean="0">
                <a:latin typeface="Arial" pitchFamily="34" charset="0"/>
                <a:cs typeface="Arial" pitchFamily="34" charset="0"/>
              </a:rPr>
              <a:t>. All operations within the file are made with reference to the pointer. The data type of this pointer is defined in </a:t>
            </a:r>
            <a:r>
              <a:rPr lang="en-GB" dirty="0" err="1" smtClean="0">
                <a:latin typeface="Arial" pitchFamily="34" charset="0"/>
                <a:cs typeface="Arial" pitchFamily="34" charset="0"/>
              </a:rPr>
              <a:t>stdio</a:t>
            </a:r>
            <a:r>
              <a:rPr lang="en-GB" dirty="0" smtClean="0">
                <a:latin typeface="Arial" pitchFamily="34" charset="0"/>
                <a:cs typeface="Arial" pitchFamily="34" charset="0"/>
              </a:rPr>
              <a:t>. h and is named FILE.</a:t>
            </a:r>
            <a:r>
              <a:rPr lang="en-GB" dirty="0" smtClean="0"/>
              <a:t/>
            </a:r>
            <a:br>
              <a:rPr lang="en-GB" dirty="0" smtClean="0"/>
            </a:br>
            <a:r>
              <a:rPr lang="en-GB" b="1" dirty="0" err="1" smtClean="0"/>
              <a:t>Eg:BOOKMARK</a:t>
            </a:r>
            <a:r>
              <a:rPr lang="en-IN" dirty="0" smtClean="0"/>
              <a:t/>
            </a:r>
            <a:br>
              <a:rPr lang="en-IN" dirty="0" smtClean="0"/>
            </a:br>
            <a:r>
              <a:rPr lang="en-IN" dirty="0" smtClean="0"/>
              <a:t/>
            </a:r>
            <a:br>
              <a:rPr lang="en-IN" dirty="0" smtClean="0"/>
            </a:br>
            <a:endParaRPr lang="en-US" dirty="0"/>
          </a:p>
        </p:txBody>
      </p:sp>
      <p:sp>
        <p:nvSpPr>
          <p:cNvPr id="3" name="Subtitle 2"/>
          <p:cNvSpPr>
            <a:spLocks noGrp="1"/>
          </p:cNvSpPr>
          <p:nvPr>
            <p:ph type="subTitle" idx="1"/>
          </p:nvPr>
        </p:nvSpPr>
        <p:spPr>
          <a:xfrm>
            <a:off x="601579" y="10912642"/>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17145000" cy="6556375"/>
          </a:xfrm>
        </p:spPr>
        <p:txBody>
          <a:bodyPr>
            <a:normAutofit fontScale="90000"/>
          </a:bodyPr>
          <a:lstStyle/>
          <a:p>
            <a:r>
              <a:rPr lang="en-IN" dirty="0" smtClean="0">
                <a:latin typeface="Arial" pitchFamily="34" charset="0"/>
                <a:cs typeface="Arial" pitchFamily="34" charset="0"/>
              </a:rPr>
              <a:t>Standard </a:t>
            </a:r>
            <a:r>
              <a:rPr lang="en-IN" dirty="0" err="1" smtClean="0">
                <a:latin typeface="Arial" pitchFamily="34" charset="0"/>
                <a:cs typeface="Arial" pitchFamily="34" charset="0"/>
              </a:rPr>
              <a:t>input,output</a:t>
            </a:r>
            <a:r>
              <a:rPr lang="en-IN" dirty="0" smtClean="0">
                <a:latin typeface="Arial" pitchFamily="34" charset="0"/>
                <a:cs typeface="Arial" pitchFamily="34" charset="0"/>
              </a:rPr>
              <a:t> and error streams</a:t>
            </a:r>
            <a:br>
              <a:rPr lang="en-IN" dirty="0" smtClean="0">
                <a:latin typeface="Arial" pitchFamily="34" charset="0"/>
                <a:cs typeface="Arial" pitchFamily="34" charset="0"/>
              </a:rPr>
            </a:br>
            <a:r>
              <a:rPr lang="en-IN" dirty="0" smtClean="0">
                <a:latin typeface="Arial" pitchFamily="34" charset="0"/>
                <a:cs typeface="Arial" pitchFamily="34" charset="0"/>
              </a:rPr>
              <a:t>Input-The keyboard</a:t>
            </a:r>
            <a:br>
              <a:rPr lang="en-IN" dirty="0" smtClean="0">
                <a:latin typeface="Arial" pitchFamily="34" charset="0"/>
                <a:cs typeface="Arial" pitchFamily="34" charset="0"/>
              </a:rPr>
            </a:br>
            <a:r>
              <a:rPr lang="en-IN" dirty="0" smtClean="0">
                <a:latin typeface="Arial" pitchFamily="34" charset="0"/>
                <a:cs typeface="Arial" pitchFamily="34" charset="0"/>
              </a:rPr>
              <a:t>Output-The monitor</a:t>
            </a:r>
            <a:br>
              <a:rPr lang="en-IN" dirty="0" smtClean="0">
                <a:latin typeface="Arial" pitchFamily="34" charset="0"/>
                <a:cs typeface="Arial" pitchFamily="34" charset="0"/>
              </a:rPr>
            </a:br>
            <a:r>
              <a:rPr lang="en-IN" dirty="0" smtClean="0">
                <a:latin typeface="Arial" pitchFamily="34" charset="0"/>
                <a:cs typeface="Arial" pitchFamily="34" charset="0"/>
              </a:rPr>
              <a:t>if any error if occurs is also displayed on the </a:t>
            </a:r>
            <a:r>
              <a:rPr lang="en-IN" dirty="0" err="1" smtClean="0">
                <a:latin typeface="Arial" pitchFamily="34" charset="0"/>
                <a:cs typeface="Arial" pitchFamily="34" charset="0"/>
              </a:rPr>
              <a:t>monitor.So</a:t>
            </a:r>
            <a:r>
              <a:rPr lang="en-IN" dirty="0" smtClean="0">
                <a:latin typeface="Arial" pitchFamily="34" charset="0"/>
                <a:cs typeface="Arial" pitchFamily="34" charset="0"/>
              </a:rPr>
              <a:t> the monitor is also standard error device.</a:t>
            </a:r>
            <a:br>
              <a:rPr lang="en-IN" dirty="0" smtClean="0">
                <a:latin typeface="Arial" pitchFamily="34" charset="0"/>
                <a:cs typeface="Arial" pitchFamily="34" charset="0"/>
              </a:rPr>
            </a:br>
            <a:r>
              <a:rPr lang="en-IN" dirty="0" smtClean="0">
                <a:latin typeface="Arial" pitchFamily="34" charset="0"/>
                <a:cs typeface="Arial" pitchFamily="34" charset="0"/>
              </a:rPr>
              <a:t>Standard input device(</a:t>
            </a:r>
            <a:r>
              <a:rPr lang="en-IN" dirty="0" err="1" smtClean="0">
                <a:latin typeface="Arial" pitchFamily="34" charset="0"/>
                <a:cs typeface="Arial" pitchFamily="34" charset="0"/>
              </a:rPr>
              <a:t>stdin</a:t>
            </a:r>
            <a:r>
              <a:rPr lang="en-IN" dirty="0" smtClean="0">
                <a:latin typeface="Arial" pitchFamily="34" charset="0"/>
                <a:cs typeface="Arial" pitchFamily="34" charset="0"/>
              </a:rPr>
              <a:t>)-reads from the keyboard.</a:t>
            </a:r>
            <a:br>
              <a:rPr lang="en-IN" dirty="0" smtClean="0">
                <a:latin typeface="Arial" pitchFamily="34" charset="0"/>
                <a:cs typeface="Arial" pitchFamily="34" charset="0"/>
              </a:rPr>
            </a:br>
            <a:r>
              <a:rPr lang="en-IN" dirty="0" smtClean="0">
                <a:latin typeface="Arial" pitchFamily="34" charset="0"/>
                <a:cs typeface="Arial" pitchFamily="34" charset="0"/>
              </a:rPr>
              <a:t>Standard Output device(</a:t>
            </a:r>
            <a:r>
              <a:rPr lang="en-IN" dirty="0" err="1" smtClean="0">
                <a:latin typeface="Arial" pitchFamily="34" charset="0"/>
                <a:cs typeface="Arial" pitchFamily="34" charset="0"/>
              </a:rPr>
              <a:t>stdout</a:t>
            </a:r>
            <a:r>
              <a:rPr lang="en-IN" dirty="0" smtClean="0">
                <a:latin typeface="Arial" pitchFamily="34" charset="0"/>
                <a:cs typeface="Arial" pitchFamily="34" charset="0"/>
              </a:rPr>
              <a:t>)-prints to the display and can be redirected as standard input.</a:t>
            </a:r>
            <a:br>
              <a:rPr lang="en-IN" dirty="0" smtClean="0">
                <a:latin typeface="Arial" pitchFamily="34" charset="0"/>
                <a:cs typeface="Arial" pitchFamily="34" charset="0"/>
              </a:rPr>
            </a:br>
            <a:r>
              <a:rPr lang="en-IN" dirty="0" smtClean="0">
                <a:latin typeface="Arial" pitchFamily="34" charset="0"/>
                <a:cs typeface="Arial" pitchFamily="34" charset="0"/>
              </a:rPr>
              <a:t>Standard error device(</a:t>
            </a:r>
            <a:r>
              <a:rPr lang="en-IN" dirty="0" err="1" smtClean="0">
                <a:latin typeface="Arial" pitchFamily="34" charset="0"/>
                <a:cs typeface="Arial" pitchFamily="34" charset="0"/>
              </a:rPr>
              <a:t>stderr</a:t>
            </a:r>
            <a:r>
              <a:rPr lang="en-IN" dirty="0" smtClean="0">
                <a:latin typeface="Arial" pitchFamily="34" charset="0"/>
                <a:cs typeface="Arial" pitchFamily="34" charset="0"/>
              </a:rPr>
              <a:t>)-Same as </a:t>
            </a:r>
            <a:r>
              <a:rPr lang="en-IN" dirty="0" err="1" smtClean="0">
                <a:latin typeface="Arial" pitchFamily="34" charset="0"/>
                <a:cs typeface="Arial" pitchFamily="34" charset="0"/>
              </a:rPr>
              <a:t>stdout</a:t>
            </a:r>
            <a:r>
              <a:rPr lang="en-IN" dirty="0" smtClean="0">
                <a:latin typeface="Arial" pitchFamily="34" charset="0"/>
                <a:cs typeface="Arial" pitchFamily="34" charset="0"/>
              </a:rPr>
              <a:t> but normally only for </a:t>
            </a:r>
            <a:r>
              <a:rPr lang="en-IN" dirty="0" err="1" smtClean="0">
                <a:latin typeface="Arial" pitchFamily="34" charset="0"/>
                <a:cs typeface="Arial" pitchFamily="34" charset="0"/>
              </a:rPr>
              <a:t>errors.Having</a:t>
            </a:r>
            <a:r>
              <a:rPr lang="en-IN" dirty="0" smtClean="0">
                <a:latin typeface="Arial" pitchFamily="34" charset="0"/>
                <a:cs typeface="Arial" pitchFamily="34" charset="0"/>
              </a:rPr>
              <a:t> error output separately allows the user to divert regular output to a file and still be able to read error messages.</a:t>
            </a:r>
            <a:br>
              <a:rPr lang="en-IN" dirty="0" smtClean="0">
                <a:latin typeface="Arial" pitchFamily="34" charset="0"/>
                <a:cs typeface="Arial" pitchFamily="34" charset="0"/>
              </a:rPr>
            </a:br>
            <a:endParaRPr lang="en-US"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936" y="0"/>
            <a:ext cx="16495295" cy="7133891"/>
          </a:xfrm>
        </p:spPr>
        <p:txBody>
          <a:bodyPr>
            <a:normAutofit fontScale="90000"/>
          </a:bodyPr>
          <a:lstStyle/>
          <a:p>
            <a:pPr algn="l"/>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
            </a:r>
            <a:br>
              <a:rPr lang="en-IN" b="1" u="sng" dirty="0" smtClean="0">
                <a:latin typeface="Arial" pitchFamily="34" charset="0"/>
                <a:cs typeface="Arial" pitchFamily="34" charset="0"/>
              </a:rPr>
            </a:br>
            <a:r>
              <a:rPr lang="en-IN" b="1" u="sng" dirty="0" smtClean="0">
                <a:latin typeface="Arial" pitchFamily="34" charset="0"/>
                <a:cs typeface="Arial" pitchFamily="34" charset="0"/>
              </a:rPr>
              <a:t>Standard </a:t>
            </a:r>
            <a:r>
              <a:rPr lang="en-IN" b="1" u="sng" dirty="0" err="1" smtClean="0">
                <a:latin typeface="Arial" pitchFamily="34" charset="0"/>
                <a:cs typeface="Arial" pitchFamily="34" charset="0"/>
              </a:rPr>
              <a:t>Input,Output</a:t>
            </a:r>
            <a:r>
              <a:rPr lang="en-IN" b="1" u="sng" dirty="0" smtClean="0">
                <a:latin typeface="Arial" pitchFamily="34" charset="0"/>
                <a:cs typeface="Arial" pitchFamily="34" charset="0"/>
              </a:rPr>
              <a:t> Devices as Files:</a:t>
            </a: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err="1" smtClean="0">
                <a:latin typeface="Arial" pitchFamily="34" charset="0"/>
                <a:cs typeface="Arial" pitchFamily="34" charset="0"/>
              </a:rPr>
              <a:t>sys.stdin.read</a:t>
            </a:r>
            <a:r>
              <a:rPr lang="en-IN" dirty="0" smtClean="0">
                <a:latin typeface="Arial" pitchFamily="34" charset="0"/>
                <a:cs typeface="Arial" pitchFamily="34" charset="0"/>
              </a:rPr>
              <a:t>() -&gt; read from keyboard -&gt; Standard input device</a:t>
            </a:r>
            <a:br>
              <a:rPr lang="en-IN" dirty="0" smtClean="0">
                <a:latin typeface="Arial" pitchFamily="34" charset="0"/>
                <a:cs typeface="Arial" pitchFamily="34" charset="0"/>
              </a:rPr>
            </a:br>
            <a:r>
              <a:rPr lang="en-IN" dirty="0" smtClean="0">
                <a:latin typeface="Arial" pitchFamily="34" charset="0"/>
                <a:cs typeface="Arial" pitchFamily="34" charset="0"/>
              </a:rPr>
              <a:t> -&gt; </a:t>
            </a:r>
            <a:r>
              <a:rPr lang="en-IN" dirty="0" err="1" smtClean="0">
                <a:latin typeface="Arial" pitchFamily="34" charset="0"/>
                <a:cs typeface="Arial" pitchFamily="34" charset="0"/>
              </a:rPr>
              <a:t>sys.stdin</a:t>
            </a:r>
            <a:r>
              <a:rPr lang="en-IN" dirty="0" smtClean="0">
                <a:latin typeface="Arial" pitchFamily="34" charset="0"/>
                <a:cs typeface="Arial" pitchFamily="34" charset="0"/>
              </a:rPr>
              <a:t>.</a:t>
            </a:r>
            <a:br>
              <a:rPr lang="en-IN" dirty="0" smtClean="0">
                <a:latin typeface="Arial" pitchFamily="34" charset="0"/>
                <a:cs typeface="Arial" pitchFamily="34" charset="0"/>
              </a:rPr>
            </a:br>
            <a:r>
              <a:rPr lang="en-IN" dirty="0" smtClean="0">
                <a:latin typeface="Arial" pitchFamily="34" charset="0"/>
                <a:cs typeface="Arial" pitchFamily="34" charset="0"/>
              </a:rPr>
              <a:t> </a:t>
            </a:r>
            <a:r>
              <a:rPr lang="en-IN" dirty="0" err="1" smtClean="0">
                <a:latin typeface="Arial" pitchFamily="34" charset="0"/>
                <a:cs typeface="Arial" pitchFamily="34" charset="0"/>
              </a:rPr>
              <a:t>sys.stdout.write</a:t>
            </a:r>
            <a:r>
              <a:rPr lang="en-IN" dirty="0" smtClean="0">
                <a:latin typeface="Arial" pitchFamily="34" charset="0"/>
                <a:cs typeface="Arial" pitchFamily="34" charset="0"/>
              </a:rPr>
              <a:t>() -&gt; from monitor -&gt; Standard output devices </a:t>
            </a:r>
            <a:br>
              <a:rPr lang="en-IN" dirty="0" smtClean="0">
                <a:latin typeface="Arial" pitchFamily="34" charset="0"/>
                <a:cs typeface="Arial" pitchFamily="34" charset="0"/>
              </a:rPr>
            </a:br>
            <a:r>
              <a:rPr lang="en-IN" dirty="0" smtClean="0">
                <a:latin typeface="Arial" pitchFamily="34" charset="0"/>
                <a:cs typeface="Arial" pitchFamily="34" charset="0"/>
              </a:rPr>
              <a:t>-&gt;</a:t>
            </a:r>
            <a:r>
              <a:rPr lang="en-IN" dirty="0" err="1" smtClean="0">
                <a:latin typeface="Arial" pitchFamily="34" charset="0"/>
                <a:cs typeface="Arial" pitchFamily="34" charset="0"/>
              </a:rPr>
              <a:t>sys.stdout</a:t>
            </a:r>
            <a:r>
              <a:rPr lang="en-IN" dirty="0" smtClean="0">
                <a:latin typeface="Arial" pitchFamily="34" charset="0"/>
                <a:cs typeface="Arial" pitchFamily="34" charset="0"/>
              </a:rPr>
              <a:t>.</a:t>
            </a:r>
            <a:br>
              <a:rPr lang="en-IN" dirty="0" smtClean="0">
                <a:latin typeface="Arial" pitchFamily="34" charset="0"/>
                <a:cs typeface="Arial" pitchFamily="34" charset="0"/>
              </a:rPr>
            </a:br>
            <a:r>
              <a:rPr lang="en-IN" dirty="0" smtClean="0">
                <a:latin typeface="Arial" pitchFamily="34" charset="0"/>
                <a:cs typeface="Arial" pitchFamily="34" charset="0"/>
              </a:rPr>
              <a:t>For </a:t>
            </a:r>
            <a:r>
              <a:rPr lang="en-IN" dirty="0" err="1" smtClean="0">
                <a:latin typeface="Arial" pitchFamily="34" charset="0"/>
                <a:cs typeface="Arial" pitchFamily="34" charset="0"/>
              </a:rPr>
              <a:t>eg</a:t>
            </a:r>
            <a:r>
              <a:rPr lang="en-IN" dirty="0" smtClean="0">
                <a:latin typeface="Arial" pitchFamily="34" charset="0"/>
                <a:cs typeface="Arial" pitchFamily="34" charset="0"/>
              </a:rPr>
              <a:t>:</a:t>
            </a:r>
            <a:br>
              <a:rPr lang="en-IN" dirty="0" smtClean="0">
                <a:latin typeface="Arial" pitchFamily="34" charset="0"/>
                <a:cs typeface="Arial" pitchFamily="34" charset="0"/>
              </a:rPr>
            </a:br>
            <a:r>
              <a:rPr lang="en-IN" dirty="0" err="1" smtClean="0">
                <a:latin typeface="Arial" pitchFamily="34" charset="0"/>
                <a:cs typeface="Arial" pitchFamily="34" charset="0"/>
              </a:rPr>
              <a:t>fh</a:t>
            </a:r>
            <a:r>
              <a:rPr lang="en-IN" dirty="0" smtClean="0">
                <a:latin typeface="Arial" pitchFamily="34" charset="0"/>
                <a:cs typeface="Arial" pitchFamily="34" charset="0"/>
              </a:rPr>
              <a:t>=open(</a:t>
            </a:r>
            <a:r>
              <a:rPr lang="en-IN" dirty="0" err="1" smtClean="0">
                <a:latin typeface="Arial" pitchFamily="34" charset="0"/>
                <a:cs typeface="Arial" pitchFamily="34" charset="0"/>
              </a:rPr>
              <a:t>r”E</a:t>
            </a:r>
            <a:r>
              <a:rPr lang="en-IN" dirty="0" smtClean="0">
                <a:latin typeface="Arial" pitchFamily="34" charset="0"/>
                <a:cs typeface="Arial" pitchFamily="34" charset="0"/>
              </a:rPr>
              <a:t>:\poem.txt”)</a:t>
            </a:r>
            <a:br>
              <a:rPr lang="en-IN" dirty="0" smtClean="0">
                <a:latin typeface="Arial" pitchFamily="34" charset="0"/>
                <a:cs typeface="Arial" pitchFamily="34" charset="0"/>
              </a:rPr>
            </a:br>
            <a:r>
              <a:rPr lang="en-IN" dirty="0" smtClean="0">
                <a:latin typeface="Arial" pitchFamily="34" charset="0"/>
                <a:cs typeface="Arial" pitchFamily="34" charset="0"/>
              </a:rPr>
              <a:t>line1=</a:t>
            </a:r>
            <a:r>
              <a:rPr lang="en-IN" dirty="0" err="1" smtClean="0">
                <a:latin typeface="Arial" pitchFamily="34" charset="0"/>
                <a:cs typeface="Arial" pitchFamily="34" charset="0"/>
              </a:rPr>
              <a:t>fh.readline</a:t>
            </a:r>
            <a:r>
              <a:rPr lang="en-IN" dirty="0" smtClean="0">
                <a:latin typeface="Arial" pitchFamily="34" charset="0"/>
                <a:cs typeface="Arial" pitchFamily="34" charset="0"/>
              </a:rPr>
              <a:t>()</a:t>
            </a:r>
            <a:br>
              <a:rPr lang="en-IN" dirty="0" smtClean="0">
                <a:latin typeface="Arial" pitchFamily="34" charset="0"/>
                <a:cs typeface="Arial" pitchFamily="34" charset="0"/>
              </a:rPr>
            </a:br>
            <a:r>
              <a:rPr lang="en-IN" dirty="0" smtClean="0">
                <a:latin typeface="Arial" pitchFamily="34" charset="0"/>
                <a:cs typeface="Arial" pitchFamily="34" charset="0"/>
              </a:rPr>
              <a:t>line2=</a:t>
            </a:r>
            <a:r>
              <a:rPr lang="en-IN" dirty="0" err="1" smtClean="0">
                <a:latin typeface="Arial" pitchFamily="34" charset="0"/>
                <a:cs typeface="Arial" pitchFamily="34" charset="0"/>
              </a:rPr>
              <a:t>fh.readline</a:t>
            </a:r>
            <a:r>
              <a:rPr lang="en-IN" dirty="0" smtClean="0">
                <a:latin typeface="Arial" pitchFamily="34" charset="0"/>
                <a:cs typeface="Arial" pitchFamily="34" charset="0"/>
              </a:rPr>
              <a:t>()</a:t>
            </a:r>
            <a:br>
              <a:rPr lang="en-IN" dirty="0" smtClean="0">
                <a:latin typeface="Arial" pitchFamily="34" charset="0"/>
                <a:cs typeface="Arial" pitchFamily="34" charset="0"/>
              </a:rPr>
            </a:br>
            <a:r>
              <a:rPr lang="en-IN" dirty="0" err="1" smtClean="0">
                <a:latin typeface="Arial" pitchFamily="34" charset="0"/>
                <a:cs typeface="Arial" pitchFamily="34" charset="0"/>
              </a:rPr>
              <a:t>sys.stdout.write</a:t>
            </a:r>
            <a:r>
              <a:rPr lang="en-IN" dirty="0" smtClean="0">
                <a:latin typeface="Arial" pitchFamily="34" charset="0"/>
                <a:cs typeface="Arial" pitchFamily="34" charset="0"/>
              </a:rPr>
              <a:t>(line1)</a:t>
            </a:r>
            <a:br>
              <a:rPr lang="en-IN" dirty="0" smtClean="0">
                <a:latin typeface="Arial" pitchFamily="34" charset="0"/>
                <a:cs typeface="Arial" pitchFamily="34" charset="0"/>
              </a:rPr>
            </a:br>
            <a:r>
              <a:rPr lang="en-IN" dirty="0" err="1" smtClean="0">
                <a:latin typeface="Arial" pitchFamily="34" charset="0"/>
                <a:cs typeface="Arial" pitchFamily="34" charset="0"/>
              </a:rPr>
              <a:t>sys.stdout.write</a:t>
            </a:r>
            <a:r>
              <a:rPr lang="en-IN" dirty="0" smtClean="0">
                <a:latin typeface="Arial" pitchFamily="34" charset="0"/>
                <a:cs typeface="Arial" pitchFamily="34" charset="0"/>
              </a:rPr>
              <a:t>(line2)</a:t>
            </a:r>
            <a:br>
              <a:rPr lang="en-IN" dirty="0" smtClean="0">
                <a:latin typeface="Arial" pitchFamily="34" charset="0"/>
                <a:cs typeface="Arial" pitchFamily="34" charset="0"/>
              </a:rPr>
            </a:br>
            <a:r>
              <a:rPr lang="en-IN" dirty="0" err="1" smtClean="0">
                <a:latin typeface="Arial" pitchFamily="34" charset="0"/>
                <a:cs typeface="Arial" pitchFamily="34" charset="0"/>
              </a:rPr>
              <a:t>sys.stderr.write</a:t>
            </a:r>
            <a:r>
              <a:rPr lang="en-IN" dirty="0" smtClean="0">
                <a:latin typeface="Arial" pitchFamily="34" charset="0"/>
                <a:cs typeface="Arial" pitchFamily="34" charset="0"/>
              </a:rPr>
              <a:t>(“No errors occurred\n”)</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a:t>
            </a:r>
            <a:br>
              <a:rPr lang="en-IN" dirty="0" smtClean="0">
                <a:latin typeface="Arial" pitchFamily="34" charset="0"/>
                <a:cs typeface="Arial" pitchFamily="34" charset="0"/>
              </a:rPr>
            </a:br>
            <a:endParaRPr lang="en-US" dirty="0">
              <a:latin typeface="Arial" pitchFamily="34" charset="0"/>
              <a:cs typeface="Arial" pitchFamily="34" charset="0"/>
            </a:endParaRPr>
          </a:p>
        </p:txBody>
      </p:sp>
      <p:sp>
        <p:nvSpPr>
          <p:cNvPr id="3" name="Subtitle 2"/>
          <p:cNvSpPr>
            <a:spLocks noGrp="1"/>
          </p:cNvSpPr>
          <p:nvPr>
            <p:ph type="subTitle" idx="1"/>
          </p:nvPr>
        </p:nvSpPr>
        <p:spPr>
          <a:xfrm>
            <a:off x="1732547" y="10287000"/>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68</a:t>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78706" y="1601035"/>
            <a:ext cx="7772400" cy="1470025"/>
          </a:xfrm>
        </p:spPr>
        <p:txBody>
          <a:bodyPr>
            <a:normAutofit fontScale="90000"/>
          </a:bodyPr>
          <a:lstStyle/>
          <a:p>
            <a:r>
              <a:rPr lang="en-IN" u="sng" dirty="0" smtClean="0">
                <a:latin typeface="Arial" pitchFamily="34" charset="0"/>
                <a:cs typeface="Arial" pitchFamily="34" charset="0"/>
              </a:rPr>
              <a:t>Output:</a:t>
            </a: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WHY?</a:t>
            </a:r>
            <a:br>
              <a:rPr lang="en-IN" dirty="0" smtClean="0">
                <a:latin typeface="Arial" pitchFamily="34" charset="0"/>
                <a:cs typeface="Arial" pitchFamily="34" charset="0"/>
              </a:rPr>
            </a:br>
            <a:r>
              <a:rPr lang="en-IN" dirty="0" smtClean="0">
                <a:latin typeface="Arial" pitchFamily="34" charset="0"/>
                <a:cs typeface="Arial" pitchFamily="34" charset="0"/>
              </a:rPr>
              <a:t>	We  work, we try  to be better</a:t>
            </a:r>
            <a:br>
              <a:rPr lang="en-IN" dirty="0" smtClean="0">
                <a:latin typeface="Arial" pitchFamily="34" charset="0"/>
                <a:cs typeface="Arial" pitchFamily="34" charset="0"/>
              </a:rPr>
            </a:br>
            <a:r>
              <a:rPr lang="en-IN" dirty="0" smtClean="0">
                <a:latin typeface="Arial" pitchFamily="34" charset="0"/>
                <a:cs typeface="Arial" pitchFamily="34" charset="0"/>
              </a:rPr>
              <a:t>       No errors </a:t>
            </a:r>
            <a:r>
              <a:rPr lang="en-IN" dirty="0" err="1" smtClean="0">
                <a:latin typeface="Arial" pitchFamily="34" charset="0"/>
                <a:cs typeface="Arial" pitchFamily="34" charset="0"/>
              </a:rPr>
              <a:t>occured</a:t>
            </a:r>
            <a:r>
              <a:rPr lang="en-IN" dirty="0" smtClean="0">
                <a:latin typeface="Arial" pitchFamily="34" charset="0"/>
                <a:cs typeface="Arial" pitchFamily="34" charset="0"/>
              </a:rPr>
              <a:t>.</a:t>
            </a:r>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8881" y="208320"/>
            <a:ext cx="13436081" cy="1470025"/>
          </a:xfrm>
        </p:spPr>
        <p:txBody>
          <a:bodyPr/>
          <a:lstStyle/>
          <a:p>
            <a:pPr algn="l"/>
            <a:r>
              <a:rPr lang="en-US" dirty="0" err="1" smtClean="0">
                <a:latin typeface="Times New Roman" pitchFamily="18" charset="0"/>
                <a:cs typeface="Times New Roman" pitchFamily="18" charset="0"/>
              </a:rPr>
              <a:t>Contd</a:t>
            </a:r>
            <a:r>
              <a:rPr lang="en-US" dirty="0" smtClean="0">
                <a:latin typeface="Times New Roman" pitchFamily="18" charset="0"/>
                <a:cs typeface="Times New Roman" pitchFamily="18" charset="0"/>
              </a:rPr>
              <a:t>….</a:t>
            </a:r>
            <a:endParaRPr lang="en-IN" dirty="0">
              <a:latin typeface="Times New Roman" pitchFamily="18" charset="0"/>
              <a:cs typeface="Times New Roman" pitchFamily="18" charset="0"/>
            </a:endParaRPr>
          </a:p>
        </p:txBody>
      </p:sp>
      <p:sp>
        <p:nvSpPr>
          <p:cNvPr id="3" name="Subtitle 2"/>
          <p:cNvSpPr>
            <a:spLocks noGrp="1"/>
          </p:cNvSpPr>
          <p:nvPr>
            <p:ph type="subTitle" idx="1"/>
          </p:nvPr>
        </p:nvSpPr>
        <p:spPr>
          <a:xfrm>
            <a:off x="186612" y="2034073"/>
            <a:ext cx="17541551" cy="8061649"/>
          </a:xfrm>
        </p:spPr>
        <p:txBody>
          <a:bodyPr>
            <a:normAutofit/>
          </a:bodyPr>
          <a:lstStyle/>
          <a:p>
            <a:pPr algn="l"/>
            <a:r>
              <a:rPr lang="en-US" b="1" dirty="0" smtClean="0">
                <a:solidFill>
                  <a:schemeClr val="tx1">
                    <a:lumMod val="95000"/>
                    <a:lumOff val="5000"/>
                  </a:schemeClr>
                </a:solidFill>
                <a:latin typeface="Times New Roman" pitchFamily="18" charset="0"/>
                <a:cs typeface="Times New Roman" pitchFamily="18" charset="0"/>
              </a:rPr>
              <a:t>f=open(“</a:t>
            </a:r>
            <a:r>
              <a:rPr lang="en-US" b="1" dirty="0" err="1" smtClean="0">
                <a:solidFill>
                  <a:schemeClr val="tx1">
                    <a:lumMod val="95000"/>
                    <a:lumOff val="5000"/>
                  </a:schemeClr>
                </a:solidFill>
                <a:latin typeface="Times New Roman" pitchFamily="18" charset="0"/>
                <a:cs typeface="Times New Roman" pitchFamily="18" charset="0"/>
              </a:rPr>
              <a:t>ss.txt”,”r</a:t>
            </a:r>
            <a:r>
              <a:rPr lang="en-US" b="1" dirty="0" smtClean="0">
                <a:solidFill>
                  <a:schemeClr val="tx1">
                    <a:lumMod val="95000"/>
                    <a:lumOff val="5000"/>
                  </a:schemeClr>
                </a:solidFill>
                <a:latin typeface="Times New Roman" pitchFamily="18" charset="0"/>
                <a:cs typeface="Times New Roman" pitchFamily="18" charset="0"/>
              </a:rPr>
              <a:t>”)</a:t>
            </a:r>
          </a:p>
          <a:p>
            <a:pPr algn="l"/>
            <a:r>
              <a:rPr lang="en-US" b="1" dirty="0" smtClean="0">
                <a:solidFill>
                  <a:schemeClr val="tx1">
                    <a:lumMod val="95000"/>
                    <a:lumOff val="5000"/>
                  </a:schemeClr>
                </a:solidFill>
                <a:latin typeface="Times New Roman" pitchFamily="18" charset="0"/>
                <a:cs typeface="Times New Roman" pitchFamily="18" charset="0"/>
              </a:rPr>
              <a:t>Print(“file </a:t>
            </a:r>
            <a:r>
              <a:rPr lang="en-US" b="1" dirty="0" err="1" smtClean="0">
                <a:solidFill>
                  <a:schemeClr val="tx1">
                    <a:lumMod val="95000"/>
                    <a:lumOff val="5000"/>
                  </a:schemeClr>
                </a:solidFill>
                <a:latin typeface="Times New Roman" pitchFamily="18" charset="0"/>
                <a:cs typeface="Times New Roman" pitchFamily="18" charset="0"/>
              </a:rPr>
              <a:t>name”,f.name</a:t>
            </a:r>
            <a:r>
              <a:rPr lang="en-US" b="1" dirty="0" smtClean="0">
                <a:solidFill>
                  <a:schemeClr val="tx1">
                    <a:lumMod val="95000"/>
                    <a:lumOff val="5000"/>
                  </a:schemeClr>
                </a:solidFill>
                <a:latin typeface="Times New Roman" pitchFamily="18" charset="0"/>
                <a:cs typeface="Times New Roman" pitchFamily="18" charset="0"/>
              </a:rPr>
              <a:t>)</a:t>
            </a:r>
          </a:p>
          <a:p>
            <a:pPr algn="l"/>
            <a:r>
              <a:rPr lang="en-US" b="1" dirty="0" smtClean="0">
                <a:solidFill>
                  <a:schemeClr val="tx1">
                    <a:lumMod val="95000"/>
                    <a:lumOff val="5000"/>
                  </a:schemeClr>
                </a:solidFill>
                <a:latin typeface="Times New Roman" pitchFamily="18" charset="0"/>
                <a:cs typeface="Times New Roman" pitchFamily="18" charset="0"/>
              </a:rPr>
              <a:t>Print(“file mode”,</a:t>
            </a:r>
            <a:r>
              <a:rPr lang="en-US" b="1" dirty="0" err="1" smtClean="0">
                <a:solidFill>
                  <a:schemeClr val="tx1">
                    <a:lumMod val="95000"/>
                    <a:lumOff val="5000"/>
                  </a:schemeClr>
                </a:solidFill>
                <a:latin typeface="Times New Roman" pitchFamily="18" charset="0"/>
                <a:cs typeface="Times New Roman" pitchFamily="18" charset="0"/>
              </a:rPr>
              <a:t>f.mode</a:t>
            </a:r>
            <a:r>
              <a:rPr lang="en-US" b="1" dirty="0" smtClean="0">
                <a:solidFill>
                  <a:schemeClr val="tx1">
                    <a:lumMod val="95000"/>
                    <a:lumOff val="5000"/>
                  </a:schemeClr>
                </a:solidFill>
                <a:latin typeface="Times New Roman" pitchFamily="18" charset="0"/>
                <a:cs typeface="Times New Roman" pitchFamily="18" charset="0"/>
              </a:rPr>
              <a:t>)</a:t>
            </a:r>
          </a:p>
          <a:p>
            <a:pPr algn="l"/>
            <a:r>
              <a:rPr lang="en-US" b="1" dirty="0" smtClean="0">
                <a:solidFill>
                  <a:schemeClr val="tx1">
                    <a:lumMod val="95000"/>
                    <a:lumOff val="5000"/>
                  </a:schemeClr>
                </a:solidFill>
                <a:latin typeface="Times New Roman" pitchFamily="18" charset="0"/>
                <a:cs typeface="Times New Roman" pitchFamily="18" charset="0"/>
              </a:rPr>
              <a:t>Print(“</a:t>
            </a:r>
            <a:r>
              <a:rPr lang="en-US" b="1" dirty="0" err="1" smtClean="0">
                <a:solidFill>
                  <a:schemeClr val="tx1">
                    <a:lumMod val="95000"/>
                    <a:lumOff val="5000"/>
                  </a:schemeClr>
                </a:solidFill>
                <a:latin typeface="Times New Roman" pitchFamily="18" charset="0"/>
                <a:cs typeface="Times New Roman" pitchFamily="18" charset="0"/>
              </a:rPr>
              <a:t>Isfilereadable</a:t>
            </a:r>
            <a:r>
              <a:rPr lang="en-US" b="1" dirty="0" smtClean="0">
                <a:solidFill>
                  <a:schemeClr val="tx1">
                    <a:lumMod val="95000"/>
                    <a:lumOff val="5000"/>
                  </a:schemeClr>
                </a:solidFill>
                <a:latin typeface="Times New Roman" pitchFamily="18" charset="0"/>
                <a:cs typeface="Times New Roman" pitchFamily="18" charset="0"/>
              </a:rPr>
              <a:t>:”,</a:t>
            </a:r>
            <a:r>
              <a:rPr lang="en-US" b="1" dirty="0" err="1" smtClean="0">
                <a:solidFill>
                  <a:schemeClr val="tx1">
                    <a:lumMod val="95000"/>
                    <a:lumOff val="5000"/>
                  </a:schemeClr>
                </a:solidFill>
                <a:latin typeface="Times New Roman" pitchFamily="18" charset="0"/>
                <a:cs typeface="Times New Roman" pitchFamily="18" charset="0"/>
              </a:rPr>
              <a:t>f.readable</a:t>
            </a:r>
            <a:r>
              <a:rPr lang="en-US" b="1" dirty="0" smtClean="0">
                <a:solidFill>
                  <a:schemeClr val="tx1">
                    <a:lumMod val="95000"/>
                    <a:lumOff val="5000"/>
                  </a:schemeClr>
                </a:solidFill>
                <a:latin typeface="Times New Roman" pitchFamily="18" charset="0"/>
                <a:cs typeface="Times New Roman" pitchFamily="18" charset="0"/>
              </a:rPr>
              <a:t>())</a:t>
            </a:r>
          </a:p>
          <a:p>
            <a:pPr algn="l"/>
            <a:r>
              <a:rPr lang="en-US" b="1" dirty="0" smtClean="0">
                <a:solidFill>
                  <a:schemeClr val="tx1">
                    <a:lumMod val="95000"/>
                    <a:lumOff val="5000"/>
                  </a:schemeClr>
                </a:solidFill>
                <a:latin typeface="Times New Roman" pitchFamily="18" charset="0"/>
                <a:cs typeface="Times New Roman" pitchFamily="18" charset="0"/>
              </a:rPr>
              <a:t>Print(“</a:t>
            </a:r>
            <a:r>
              <a:rPr lang="en-US" b="1" dirty="0" err="1" smtClean="0">
                <a:solidFill>
                  <a:schemeClr val="tx1">
                    <a:lumMod val="95000"/>
                    <a:lumOff val="5000"/>
                  </a:schemeClr>
                </a:solidFill>
                <a:latin typeface="Times New Roman" pitchFamily="18" charset="0"/>
                <a:cs typeface="Times New Roman" pitchFamily="18" charset="0"/>
              </a:rPr>
              <a:t>Isfile</a:t>
            </a:r>
            <a:r>
              <a:rPr lang="en-US" b="1" dirty="0" smtClean="0">
                <a:solidFill>
                  <a:schemeClr val="tx1">
                    <a:lumMod val="95000"/>
                    <a:lumOff val="5000"/>
                  </a:schemeClr>
                </a:solidFill>
                <a:latin typeface="Times New Roman" pitchFamily="18" charset="0"/>
                <a:cs typeface="Times New Roman" pitchFamily="18" charset="0"/>
              </a:rPr>
              <a:t> closed”,</a:t>
            </a:r>
            <a:r>
              <a:rPr lang="en-US" b="1" dirty="0" err="1" smtClean="0">
                <a:solidFill>
                  <a:schemeClr val="tx1">
                    <a:lumMod val="95000"/>
                    <a:lumOff val="5000"/>
                  </a:schemeClr>
                </a:solidFill>
                <a:latin typeface="Times New Roman" pitchFamily="18" charset="0"/>
                <a:cs typeface="Times New Roman" pitchFamily="18" charset="0"/>
              </a:rPr>
              <a:t>f.closed</a:t>
            </a:r>
            <a:r>
              <a:rPr lang="en-US" b="1" dirty="0" smtClean="0">
                <a:solidFill>
                  <a:schemeClr val="tx1">
                    <a:lumMod val="95000"/>
                    <a:lumOff val="5000"/>
                  </a:schemeClr>
                </a:solidFill>
                <a:latin typeface="Times New Roman" pitchFamily="18" charset="0"/>
                <a:cs typeface="Times New Roman" pitchFamily="18" charset="0"/>
              </a:rPr>
              <a:t>)</a:t>
            </a:r>
          </a:p>
          <a:p>
            <a:pPr algn="l"/>
            <a:endParaRPr lang="en-US" b="1" dirty="0">
              <a:solidFill>
                <a:schemeClr val="tx1">
                  <a:lumMod val="95000"/>
                  <a:lumOff val="5000"/>
                </a:schemeClr>
              </a:solidFill>
              <a:latin typeface="Times New Roman" pitchFamily="18" charset="0"/>
              <a:cs typeface="Times New Roman" pitchFamily="18" charset="0"/>
            </a:endParaRPr>
          </a:p>
          <a:p>
            <a:pPr algn="l"/>
            <a:r>
              <a:rPr lang="en-US" b="1" dirty="0" smtClean="0">
                <a:solidFill>
                  <a:schemeClr val="tx1">
                    <a:lumMod val="95000"/>
                    <a:lumOff val="5000"/>
                  </a:schemeClr>
                </a:solidFill>
                <a:latin typeface="Times New Roman" pitchFamily="18" charset="0"/>
                <a:cs typeface="Times New Roman" pitchFamily="18" charset="0"/>
              </a:rPr>
              <a:t>Output:</a:t>
            </a:r>
          </a:p>
          <a:p>
            <a:pPr algn="l"/>
            <a:r>
              <a:rPr lang="en-US" b="1" dirty="0" err="1" smtClean="0">
                <a:solidFill>
                  <a:schemeClr val="tx1">
                    <a:lumMod val="95000"/>
                    <a:lumOff val="5000"/>
                  </a:schemeClr>
                </a:solidFill>
                <a:latin typeface="Times New Roman" pitchFamily="18" charset="0"/>
                <a:cs typeface="Times New Roman" pitchFamily="18" charset="0"/>
              </a:rPr>
              <a:t>ss.Txt</a:t>
            </a:r>
            <a:endParaRPr lang="en-US" b="1" dirty="0" smtClean="0">
              <a:solidFill>
                <a:schemeClr val="tx1">
                  <a:lumMod val="95000"/>
                  <a:lumOff val="5000"/>
                </a:schemeClr>
              </a:solidFill>
              <a:latin typeface="Times New Roman" pitchFamily="18" charset="0"/>
              <a:cs typeface="Times New Roman" pitchFamily="18" charset="0"/>
            </a:endParaRPr>
          </a:p>
          <a:p>
            <a:pPr algn="l"/>
            <a:r>
              <a:rPr lang="en-US" b="1" dirty="0">
                <a:solidFill>
                  <a:schemeClr val="tx1">
                    <a:lumMod val="95000"/>
                    <a:lumOff val="5000"/>
                  </a:schemeClr>
                </a:solidFill>
                <a:latin typeface="Times New Roman" pitchFamily="18" charset="0"/>
                <a:cs typeface="Times New Roman" pitchFamily="18" charset="0"/>
              </a:rPr>
              <a:t>r</a:t>
            </a:r>
            <a:endParaRPr lang="en-US" b="1" dirty="0" smtClean="0">
              <a:solidFill>
                <a:schemeClr val="tx1">
                  <a:lumMod val="95000"/>
                  <a:lumOff val="5000"/>
                </a:schemeClr>
              </a:solidFill>
              <a:latin typeface="Times New Roman" pitchFamily="18" charset="0"/>
              <a:cs typeface="Times New Roman" pitchFamily="18" charset="0"/>
            </a:endParaRPr>
          </a:p>
          <a:p>
            <a:pPr algn="l"/>
            <a:r>
              <a:rPr lang="en-US" b="1" dirty="0" smtClean="0">
                <a:solidFill>
                  <a:schemeClr val="tx1">
                    <a:lumMod val="95000"/>
                    <a:lumOff val="5000"/>
                  </a:schemeClr>
                </a:solidFill>
                <a:latin typeface="Times New Roman" pitchFamily="18" charset="0"/>
                <a:cs typeface="Times New Roman" pitchFamily="18" charset="0"/>
              </a:rPr>
              <a:t>True</a:t>
            </a:r>
          </a:p>
          <a:p>
            <a:pPr algn="l"/>
            <a:r>
              <a:rPr lang="en-US" b="1" dirty="0" smtClean="0">
                <a:solidFill>
                  <a:schemeClr val="tx1">
                    <a:lumMod val="95000"/>
                    <a:lumOff val="5000"/>
                  </a:schemeClr>
                </a:solidFill>
                <a:latin typeface="Times New Roman" pitchFamily="18" charset="0"/>
                <a:cs typeface="Times New Roman" pitchFamily="18" charset="0"/>
              </a:rPr>
              <a:t>False</a:t>
            </a:r>
            <a:endParaRPr lang="en-IN" b="1" dirty="0">
              <a:solidFill>
                <a:schemeClr val="tx1">
                  <a:lumMod val="95000"/>
                  <a:lumOff val="5000"/>
                </a:schemeClr>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a:t>
            </a:fld>
            <a:endParaRPr lang="en-US"/>
          </a:p>
        </p:txBody>
      </p:sp>
    </p:spTree>
    <p:extLst>
      <p:ext uri="{BB962C8B-B14F-4D97-AF65-F5344CB8AC3E}">
        <p14:creationId xmlns="" xmlns:p14="http://schemas.microsoft.com/office/powerpoint/2010/main" val="24943049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1421" y="734762"/>
            <a:ext cx="15797463" cy="5040396"/>
          </a:xfrm>
        </p:spPr>
        <p:txBody>
          <a:bodyPr>
            <a:normAutofit/>
          </a:bodyPr>
          <a:lstStyle/>
          <a:p>
            <a:pPr algn="l"/>
            <a:r>
              <a:rPr lang="en-IN" u="sng" dirty="0" smtClean="0">
                <a:latin typeface="Arial" pitchFamily="34" charset="0"/>
                <a:cs typeface="Arial" pitchFamily="34" charset="0"/>
              </a:rPr>
              <a:t>Absolute and Relative Paths:</a:t>
            </a: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All the drives are Absolute paths.</a:t>
            </a:r>
            <a:br>
              <a:rPr lang="en-IN" dirty="0" smtClean="0">
                <a:latin typeface="Arial" pitchFamily="34" charset="0"/>
                <a:cs typeface="Arial" pitchFamily="34" charset="0"/>
              </a:rPr>
            </a:br>
            <a:r>
              <a:rPr lang="en-IN" dirty="0" smtClean="0">
                <a:latin typeface="Arial" pitchFamily="34" charset="0"/>
                <a:cs typeface="Arial" pitchFamily="34" charset="0"/>
              </a:rPr>
              <a:t>All the sub folders are called relative paths.</a:t>
            </a:r>
            <a:endParaRPr lang="en-US" dirty="0">
              <a:latin typeface="Arial" pitchFamily="34" charset="0"/>
              <a:cs typeface="Arial" pitchFamily="34" charset="0"/>
            </a:endParaRPr>
          </a:p>
        </p:txBody>
      </p:sp>
      <p:sp>
        <p:nvSpPr>
          <p:cNvPr id="3" name="Subtitle 2"/>
          <p:cNvSpPr>
            <a:spLocks noGrp="1"/>
          </p:cNvSpPr>
          <p:nvPr>
            <p:ph type="subTitle" idx="1"/>
          </p:nvPr>
        </p:nvSpPr>
        <p:spPr>
          <a:xfrm>
            <a:off x="1203158" y="11081084"/>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70</a:t>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8148" y="1299409"/>
            <a:ext cx="15568863" cy="9805738"/>
          </a:xfrm>
        </p:spPr>
        <p:txBody>
          <a:bodyPr>
            <a:normAutofit fontScale="90000"/>
          </a:bodyPr>
          <a:lstStyle/>
          <a:p>
            <a:pPr algn="l"/>
            <a:r>
              <a:rPr lang="en-IN" b="1" u="sng" dirty="0" smtClean="0">
                <a:latin typeface="Arial" pitchFamily="34" charset="0"/>
                <a:cs typeface="Arial" pitchFamily="34" charset="0"/>
              </a:rPr>
              <a:t>Working with Binary Files</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dirty="0" smtClean="0">
                <a:latin typeface="Arial" pitchFamily="34" charset="0"/>
                <a:cs typeface="Arial" pitchFamily="34" charset="0"/>
              </a:rPr>
              <a:t>It is important that they are stored in way so that their structure/hierarchy is </a:t>
            </a:r>
            <a:r>
              <a:rPr lang="en-IN" b="1" dirty="0" err="1" smtClean="0">
                <a:latin typeface="Arial" pitchFamily="34" charset="0"/>
                <a:cs typeface="Arial" pitchFamily="34" charset="0"/>
              </a:rPr>
              <a:t>maintained.For</a:t>
            </a:r>
            <a:r>
              <a:rPr lang="en-IN" b="1" dirty="0" smtClean="0">
                <a:latin typeface="Arial" pitchFamily="34" charset="0"/>
                <a:cs typeface="Arial" pitchFamily="34" charset="0"/>
              </a:rPr>
              <a:t> this </a:t>
            </a:r>
            <a:r>
              <a:rPr lang="en-IN" b="1" dirty="0" err="1" smtClean="0">
                <a:latin typeface="Arial" pitchFamily="34" charset="0"/>
                <a:cs typeface="Arial" pitchFamily="34" charset="0"/>
              </a:rPr>
              <a:t>purpose,objects</a:t>
            </a:r>
            <a:r>
              <a:rPr lang="en-IN" b="1" dirty="0" smtClean="0">
                <a:latin typeface="Arial" pitchFamily="34" charset="0"/>
                <a:cs typeface="Arial" pitchFamily="34" charset="0"/>
              </a:rPr>
              <a:t> are often serialized and then stored in binary files.</a:t>
            </a:r>
            <a:br>
              <a:rPr lang="en-IN" b="1" dirty="0" smtClean="0">
                <a:latin typeface="Arial" pitchFamily="34" charset="0"/>
                <a:cs typeface="Arial" pitchFamily="34" charset="0"/>
              </a:rPr>
            </a:br>
            <a:r>
              <a:rPr lang="en-IN" b="1" u="sng" dirty="0" smtClean="0">
                <a:latin typeface="Arial" pitchFamily="34" charset="0"/>
                <a:cs typeface="Arial" pitchFamily="34" charset="0"/>
              </a:rPr>
              <a:t>Serialisation(also called Pickling):</a:t>
            </a:r>
            <a:br>
              <a:rPr lang="en-IN" b="1" u="sng" dirty="0" smtClean="0">
                <a:latin typeface="Arial" pitchFamily="34" charset="0"/>
                <a:cs typeface="Arial" pitchFamily="34" charset="0"/>
              </a:rPr>
            </a:br>
            <a:r>
              <a:rPr lang="en-IN" b="1" dirty="0" smtClean="0">
                <a:latin typeface="Arial" pitchFamily="34" charset="0"/>
                <a:cs typeface="Arial" pitchFamily="34" charset="0"/>
              </a:rPr>
              <a:t>It is the process of converting python object hierarchy  into byte stream so that it can be written into a </a:t>
            </a:r>
            <a:r>
              <a:rPr lang="en-IN" b="1" dirty="0" err="1" smtClean="0">
                <a:latin typeface="Arial" pitchFamily="34" charset="0"/>
                <a:cs typeface="Arial" pitchFamily="34" charset="0"/>
              </a:rPr>
              <a:t>file.Pickling</a:t>
            </a:r>
            <a:r>
              <a:rPr lang="en-IN" b="1" dirty="0" smtClean="0">
                <a:latin typeface="Arial" pitchFamily="34" charset="0"/>
                <a:cs typeface="Arial" pitchFamily="34" charset="0"/>
              </a:rPr>
              <a:t> converts an object in byte stream in such a way that it can be reconstructed in original form when </a:t>
            </a:r>
            <a:r>
              <a:rPr lang="en-IN" b="1" dirty="0" err="1" smtClean="0">
                <a:latin typeface="Arial" pitchFamily="34" charset="0"/>
                <a:cs typeface="Arial" pitchFamily="34" charset="0"/>
              </a:rPr>
              <a:t>unpickled</a:t>
            </a:r>
            <a:r>
              <a:rPr lang="en-IN" b="1" dirty="0" smtClean="0">
                <a:latin typeface="Arial" pitchFamily="34" charset="0"/>
                <a:cs typeface="Arial" pitchFamily="34" charset="0"/>
              </a:rPr>
              <a:t> or </a:t>
            </a:r>
            <a:r>
              <a:rPr lang="en-IN" b="1" dirty="0" err="1" smtClean="0">
                <a:latin typeface="Arial" pitchFamily="34" charset="0"/>
                <a:cs typeface="Arial" pitchFamily="34" charset="0"/>
              </a:rPr>
              <a:t>deserialised</a:t>
            </a:r>
            <a:r>
              <a:rPr lang="en-IN" b="1" dirty="0" smtClean="0">
                <a:latin typeface="Arial" pitchFamily="34" charset="0"/>
                <a:cs typeface="Arial" pitchFamily="34" charset="0"/>
              </a:rPr>
              <a:t>.</a:t>
            </a:r>
            <a:br>
              <a:rPr lang="en-IN" b="1" dirty="0" smtClean="0">
                <a:latin typeface="Arial" pitchFamily="34" charset="0"/>
                <a:cs typeface="Arial" pitchFamily="34" charset="0"/>
              </a:rPr>
            </a:br>
            <a:r>
              <a:rPr lang="en-IN" b="1" u="sng" dirty="0" err="1" smtClean="0">
                <a:latin typeface="Arial" pitchFamily="34" charset="0"/>
                <a:cs typeface="Arial" pitchFamily="34" charset="0"/>
              </a:rPr>
              <a:t>Unpickilng</a:t>
            </a:r>
            <a:r>
              <a:rPr lang="en-IN" b="1" u="sng" dirty="0" smtClean="0">
                <a:latin typeface="Arial" pitchFamily="34" charset="0"/>
                <a:cs typeface="Arial" pitchFamily="34" charset="0"/>
              </a:rPr>
              <a:t>:</a:t>
            </a:r>
            <a:br>
              <a:rPr lang="en-IN" b="1" u="sng" dirty="0" smtClean="0">
                <a:latin typeface="Arial" pitchFamily="34" charset="0"/>
                <a:cs typeface="Arial" pitchFamily="34" charset="0"/>
              </a:rPr>
            </a:br>
            <a:r>
              <a:rPr lang="en-IN" b="1" dirty="0" smtClean="0">
                <a:latin typeface="Arial" pitchFamily="34" charset="0"/>
                <a:cs typeface="Arial" pitchFamily="34" charset="0"/>
              </a:rPr>
              <a:t>It is the inverse of pickling where a byte stream is converted into an object hierarchy .Unpicking produces the exact replica of the original object.</a:t>
            </a:r>
            <a:br>
              <a:rPr lang="en-IN" b="1" dirty="0" smtClean="0">
                <a:latin typeface="Arial" pitchFamily="34" charset="0"/>
                <a:cs typeface="Arial" pitchFamily="34" charset="0"/>
              </a:rPr>
            </a:br>
            <a:endParaRPr lang="en-US" dirty="0"/>
          </a:p>
        </p:txBody>
      </p:sp>
      <p:sp>
        <p:nvSpPr>
          <p:cNvPr id="3" name="Subtitle 2"/>
          <p:cNvSpPr>
            <a:spLocks noGrp="1"/>
          </p:cNvSpPr>
          <p:nvPr>
            <p:ph type="subTitle" idx="1"/>
          </p:nvPr>
        </p:nvSpPr>
        <p:spPr>
          <a:xfrm>
            <a:off x="1925053" y="11369843"/>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71</a:t>
            </a:fld>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3158" y="0"/>
            <a:ext cx="15256043" cy="10287000"/>
          </a:xfrm>
        </p:spPr>
        <p:txBody>
          <a:bodyPr>
            <a:normAutofit fontScale="90000"/>
          </a:bodyPr>
          <a:lstStyle/>
          <a:p>
            <a:pPr algn="l"/>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
            </a:r>
            <a:br>
              <a:rPr lang="en-IN" dirty="0" smtClean="0">
                <a:latin typeface="Arial" pitchFamily="34" charset="0"/>
                <a:cs typeface="Arial" pitchFamily="34" charset="0"/>
              </a:rPr>
            </a:br>
            <a:r>
              <a:rPr lang="en-IN" dirty="0" smtClean="0">
                <a:latin typeface="Arial" pitchFamily="34" charset="0"/>
                <a:cs typeface="Arial" pitchFamily="34" charset="0"/>
              </a:rPr>
              <a:t>Pickle module for reading and writing objects in binary files.</a:t>
            </a:r>
            <a:br>
              <a:rPr lang="en-IN" dirty="0" smtClean="0">
                <a:latin typeface="Arial" pitchFamily="34" charset="0"/>
                <a:cs typeface="Arial" pitchFamily="34" charset="0"/>
              </a:rPr>
            </a:br>
            <a:r>
              <a:rPr lang="en-IN" b="1" dirty="0" smtClean="0">
                <a:solidFill>
                  <a:srgbClr val="FF0000"/>
                </a:solidFill>
                <a:latin typeface="Arial" pitchFamily="34" charset="0"/>
                <a:cs typeface="Arial" pitchFamily="34" charset="0"/>
              </a:rPr>
              <a:t>Import pickle</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dirty="0" smtClean="0">
                <a:solidFill>
                  <a:srgbClr val="002060"/>
                </a:solidFill>
                <a:latin typeface="Arial" pitchFamily="34" charset="0"/>
                <a:cs typeface="Arial" pitchFamily="34" charset="0"/>
              </a:rPr>
              <a:t>dump() -&gt; for write</a:t>
            </a:r>
            <a:br>
              <a:rPr lang="en-IN" b="1" dirty="0" smtClean="0">
                <a:solidFill>
                  <a:srgbClr val="002060"/>
                </a:solidFill>
                <a:latin typeface="Arial" pitchFamily="34" charset="0"/>
                <a:cs typeface="Arial" pitchFamily="34" charset="0"/>
              </a:rPr>
            </a:br>
            <a:r>
              <a:rPr lang="en-IN" b="1" dirty="0" smtClean="0">
                <a:solidFill>
                  <a:srgbClr val="002060"/>
                </a:solidFill>
                <a:latin typeface="Arial" pitchFamily="34" charset="0"/>
                <a:cs typeface="Arial" pitchFamily="34" charset="0"/>
              </a:rPr>
              <a:t>load() -&gt; for read</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u="sng" dirty="0" smtClean="0">
                <a:latin typeface="Arial" pitchFamily="34" charset="0"/>
                <a:cs typeface="Arial" pitchFamily="34" charset="0"/>
              </a:rPr>
              <a:t>Steps for doing the program:</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dirty="0" smtClean="0">
                <a:latin typeface="Arial" pitchFamily="34" charset="0"/>
                <a:cs typeface="Arial" pitchFamily="34" charset="0"/>
              </a:rPr>
              <a:t>1.import pickle module.</a:t>
            </a:r>
            <a:br>
              <a:rPr lang="en-IN" b="1" dirty="0" smtClean="0">
                <a:latin typeface="Arial" pitchFamily="34" charset="0"/>
                <a:cs typeface="Arial" pitchFamily="34" charset="0"/>
              </a:rPr>
            </a:br>
            <a:r>
              <a:rPr lang="en-IN" b="1" dirty="0" smtClean="0">
                <a:latin typeface="Arial" pitchFamily="34" charset="0"/>
                <a:cs typeface="Arial" pitchFamily="34" charset="0"/>
              </a:rPr>
              <a:t>2.Open binary file in the required file mode(read and write mode)</a:t>
            </a:r>
            <a:br>
              <a:rPr lang="en-IN" b="1" dirty="0" smtClean="0">
                <a:latin typeface="Arial" pitchFamily="34" charset="0"/>
                <a:cs typeface="Arial" pitchFamily="34" charset="0"/>
              </a:rPr>
            </a:br>
            <a:r>
              <a:rPr lang="en-IN" b="1" dirty="0" smtClean="0">
                <a:latin typeface="Arial" pitchFamily="34" charset="0"/>
                <a:cs typeface="Arial" pitchFamily="34" charset="0"/>
              </a:rPr>
              <a:t>3.process binary file by writing/reading objects using pickle module’s methods.</a:t>
            </a:r>
            <a:br>
              <a:rPr lang="en-IN" b="1" dirty="0" smtClean="0">
                <a:latin typeface="Arial" pitchFamily="34" charset="0"/>
                <a:cs typeface="Arial" pitchFamily="34" charset="0"/>
              </a:rPr>
            </a:br>
            <a:r>
              <a:rPr lang="en-IN" b="1" dirty="0" smtClean="0">
                <a:latin typeface="Arial" pitchFamily="34" charset="0"/>
                <a:cs typeface="Arial" pitchFamily="34" charset="0"/>
              </a:rPr>
              <a:t>4.once </a:t>
            </a:r>
            <a:r>
              <a:rPr lang="en-IN" b="1" dirty="0" err="1" smtClean="0">
                <a:latin typeface="Arial" pitchFamily="34" charset="0"/>
                <a:cs typeface="Arial" pitchFamily="34" charset="0"/>
              </a:rPr>
              <a:t>done,close</a:t>
            </a:r>
            <a:r>
              <a:rPr lang="en-IN" b="1" dirty="0" smtClean="0">
                <a:latin typeface="Arial" pitchFamily="34" charset="0"/>
                <a:cs typeface="Arial" pitchFamily="34" charset="0"/>
              </a:rPr>
              <a:t> the file.</a:t>
            </a:r>
            <a:br>
              <a:rPr lang="en-IN" b="1" dirty="0" smtClean="0">
                <a:latin typeface="Arial" pitchFamily="34" charset="0"/>
                <a:cs typeface="Arial" pitchFamily="34" charset="0"/>
              </a:rPr>
            </a:b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dirty="0" smtClean="0"/>
              <a:t/>
            </a:r>
            <a:br>
              <a:rPr lang="en-IN" b="1" dirty="0" smtClean="0"/>
            </a:br>
            <a:r>
              <a:rPr lang="en-IN" dirty="0" smtClean="0"/>
              <a:t/>
            </a:r>
            <a:br>
              <a:rPr lang="en-IN" dirty="0" smtClean="0"/>
            </a:br>
            <a:endParaRPr lang="en-US" dirty="0"/>
          </a:p>
        </p:txBody>
      </p:sp>
      <p:sp>
        <p:nvSpPr>
          <p:cNvPr id="3" name="Subtitle 2"/>
          <p:cNvSpPr>
            <a:spLocks noGrp="1"/>
          </p:cNvSpPr>
          <p:nvPr>
            <p:ph type="subTitle" idx="1"/>
          </p:nvPr>
        </p:nvSpPr>
        <p:spPr>
          <a:xfrm>
            <a:off x="2261937" y="11177337"/>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72</a:t>
            </a:fld>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4874" y="0"/>
            <a:ext cx="14810874" cy="7783596"/>
          </a:xfrm>
        </p:spPr>
        <p:txBody>
          <a:bodyPr>
            <a:normAutofit/>
          </a:bodyPr>
          <a:lstStyle/>
          <a:p>
            <a:r>
              <a:rPr lang="en-IN" b="1" u="sng" dirty="0" smtClean="0">
                <a:solidFill>
                  <a:schemeClr val="tx1"/>
                </a:solidFill>
                <a:latin typeface="Arial" pitchFamily="34" charset="0"/>
                <a:cs typeface="Arial" pitchFamily="34" charset="0"/>
              </a:rPr>
              <a:t>Creating/Opening/Closing Binary Files:</a:t>
            </a:r>
            <a:br>
              <a:rPr lang="en-IN" b="1" u="sng" dirty="0" smtClean="0">
                <a:solidFill>
                  <a:schemeClr val="tx1"/>
                </a:solidFill>
                <a:latin typeface="Arial" pitchFamily="34" charset="0"/>
                <a:cs typeface="Arial" pitchFamily="34" charset="0"/>
              </a:rPr>
            </a:br>
            <a:r>
              <a:rPr lang="en-IN" dirty="0" smtClean="0">
                <a:solidFill>
                  <a:schemeClr val="tx1"/>
                </a:solidFill>
                <a:latin typeface="Arial" pitchFamily="34" charset="0"/>
                <a:cs typeface="Arial" pitchFamily="34" charset="0"/>
              </a:rPr>
              <a:t>A binary file is opened in the same way as you open any other file but make sure to use ‘b’ with file modes to open a file in binary mode.</a:t>
            </a:r>
            <a:br>
              <a:rPr lang="en-IN" dirty="0" smtClean="0">
                <a:solidFill>
                  <a:schemeClr val="tx1"/>
                </a:solidFill>
                <a:latin typeface="Arial" pitchFamily="34" charset="0"/>
                <a:cs typeface="Arial" pitchFamily="34" charset="0"/>
              </a:rPr>
            </a:br>
            <a:r>
              <a:rPr lang="en-IN" dirty="0" err="1" smtClean="0">
                <a:solidFill>
                  <a:schemeClr val="tx1"/>
                </a:solidFill>
                <a:latin typeface="Arial" pitchFamily="34" charset="0"/>
                <a:cs typeface="Arial" pitchFamily="34" charset="0"/>
              </a:rPr>
              <a:t>Dfile</a:t>
            </a:r>
            <a:r>
              <a:rPr lang="en-IN" dirty="0" smtClean="0">
                <a:solidFill>
                  <a:schemeClr val="tx1"/>
                </a:solidFill>
                <a:latin typeface="Arial" pitchFamily="34" charset="0"/>
                <a:cs typeface="Arial" pitchFamily="34" charset="0"/>
              </a:rPr>
              <a:t>=open(“</a:t>
            </a:r>
            <a:r>
              <a:rPr lang="en-IN" dirty="0" err="1" smtClean="0">
                <a:solidFill>
                  <a:schemeClr val="tx1"/>
                </a:solidFill>
                <a:latin typeface="Arial" pitchFamily="34" charset="0"/>
                <a:cs typeface="Arial" pitchFamily="34" charset="0"/>
              </a:rPr>
              <a:t>stu.dat”,”wb</a:t>
            </a:r>
            <a:r>
              <a:rPr lang="en-IN" dirty="0" smtClean="0">
                <a:solidFill>
                  <a:schemeClr val="tx1"/>
                </a:solidFill>
                <a:latin typeface="Arial" pitchFamily="34" charset="0"/>
                <a:cs typeface="Arial" pitchFamily="34" charset="0"/>
              </a:rPr>
              <a:t>+”)</a:t>
            </a:r>
            <a:br>
              <a:rPr lang="en-IN" dirty="0" smtClean="0">
                <a:solidFill>
                  <a:schemeClr val="tx1"/>
                </a:solidFill>
                <a:latin typeface="Arial" pitchFamily="34" charset="0"/>
                <a:cs typeface="Arial" pitchFamily="34" charset="0"/>
              </a:rPr>
            </a:br>
            <a:r>
              <a:rPr lang="en-IN" dirty="0" smtClean="0">
                <a:solidFill>
                  <a:schemeClr val="tx1"/>
                </a:solidFill>
                <a:latin typeface="Arial" pitchFamily="34" charset="0"/>
                <a:cs typeface="Arial" pitchFamily="34" charset="0"/>
              </a:rPr>
              <a:t>or</a:t>
            </a:r>
            <a:br>
              <a:rPr lang="en-IN" dirty="0" smtClean="0">
                <a:solidFill>
                  <a:schemeClr val="tx1"/>
                </a:solidFill>
                <a:latin typeface="Arial" pitchFamily="34" charset="0"/>
                <a:cs typeface="Arial" pitchFamily="34" charset="0"/>
              </a:rPr>
            </a:br>
            <a:r>
              <a:rPr lang="en-IN" dirty="0" smtClean="0">
                <a:solidFill>
                  <a:schemeClr val="tx1"/>
                </a:solidFill>
                <a:latin typeface="Arial" pitchFamily="34" charset="0"/>
                <a:cs typeface="Arial" pitchFamily="34" charset="0"/>
              </a:rPr>
              <a:t>File1=open(“</a:t>
            </a:r>
            <a:r>
              <a:rPr lang="en-IN" dirty="0" err="1" smtClean="0">
                <a:solidFill>
                  <a:schemeClr val="tx1"/>
                </a:solidFill>
                <a:latin typeface="Arial" pitchFamily="34" charset="0"/>
                <a:cs typeface="Arial" pitchFamily="34" charset="0"/>
              </a:rPr>
              <a:t>stu.dat”,”rb</a:t>
            </a:r>
            <a:r>
              <a:rPr lang="en-IN" dirty="0" smtClean="0">
                <a:solidFill>
                  <a:schemeClr val="tx1"/>
                </a:solidFill>
                <a:latin typeface="Arial" pitchFamily="34" charset="0"/>
                <a:cs typeface="Arial" pitchFamily="34" charset="0"/>
              </a:rPr>
              <a:t>+”)</a:t>
            </a:r>
            <a:r>
              <a:rPr lang="en-IN" dirty="0" smtClean="0"/>
              <a:t/>
            </a:r>
            <a:br>
              <a:rPr lang="en-IN" dirty="0" smtClean="0"/>
            </a:br>
            <a:endParaRPr lang="en-US" dirty="0"/>
          </a:p>
        </p:txBody>
      </p:sp>
      <p:sp>
        <p:nvSpPr>
          <p:cNvPr id="3" name="Subtitle 2"/>
          <p:cNvSpPr>
            <a:spLocks noGrp="1"/>
          </p:cNvSpPr>
          <p:nvPr>
            <p:ph type="subTitle" idx="1"/>
          </p:nvPr>
        </p:nvSpPr>
        <p:spPr>
          <a:xfrm>
            <a:off x="2069432" y="10960768"/>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73</a:t>
            </a:fld>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66320"/>
            <a:ext cx="16350916" cy="7182017"/>
          </a:xfrm>
        </p:spPr>
        <p:txBody>
          <a:bodyPr>
            <a:normAutofit/>
          </a:bodyPr>
          <a:lstStyle/>
          <a:p>
            <a:r>
              <a:rPr lang="en-IN" sz="6600" dirty="0" err="1" smtClean="0">
                <a:latin typeface="+mn-lt"/>
              </a:rPr>
              <a:t>W,W+,a</a:t>
            </a:r>
            <a:r>
              <a:rPr lang="en-IN" sz="6600" dirty="0" smtClean="0">
                <a:latin typeface="+mn-lt"/>
              </a:rPr>
              <a:t> =?</a:t>
            </a:r>
            <a:br>
              <a:rPr lang="en-IN" sz="6600" dirty="0" smtClean="0">
                <a:latin typeface="+mn-lt"/>
              </a:rPr>
            </a:br>
            <a:r>
              <a:rPr lang="en-IN" sz="6600" dirty="0" smtClean="0">
                <a:latin typeface="+mn-lt"/>
              </a:rPr>
              <a:t>How to close a file=?</a:t>
            </a:r>
            <a:endParaRPr lang="en-US" sz="6600" dirty="0">
              <a:latin typeface="+mn-lt"/>
            </a:endParaRPr>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0180" y="-866274"/>
            <a:ext cx="16399042" cy="11153274"/>
          </a:xfrm>
        </p:spPr>
        <p:txBody>
          <a:bodyPr>
            <a:normAutofit/>
          </a:bodyPr>
          <a:lstStyle/>
          <a:p>
            <a:r>
              <a:rPr lang="en-IN" b="1" u="sng" dirty="0" smtClean="0">
                <a:latin typeface="Arial" pitchFamily="34" charset="0"/>
                <a:cs typeface="Arial" pitchFamily="34" charset="0"/>
              </a:rPr>
              <a:t>Writing onto a Binary File-Pickling</a:t>
            </a:r>
            <a:br>
              <a:rPr lang="en-IN" b="1" u="sng" dirty="0" smtClean="0">
                <a:latin typeface="Arial" pitchFamily="34" charset="0"/>
                <a:cs typeface="Arial" pitchFamily="34" charset="0"/>
              </a:rPr>
            </a:br>
            <a:r>
              <a:rPr lang="en-IN" b="1" dirty="0" err="1" smtClean="0">
                <a:latin typeface="Arial" pitchFamily="34" charset="0"/>
                <a:cs typeface="Arial" pitchFamily="34" charset="0"/>
              </a:rPr>
              <a:t>pickle.dump</a:t>
            </a:r>
            <a:r>
              <a:rPr lang="en-IN" b="1" dirty="0" smtClean="0">
                <a:latin typeface="Arial" pitchFamily="34" charset="0"/>
                <a:cs typeface="Arial" pitchFamily="34" charset="0"/>
              </a:rPr>
              <a:t>(&lt;object-to-be-written&gt;,&lt;file handle-of –open –file&gt;)</a:t>
            </a:r>
            <a:br>
              <a:rPr lang="en-IN" b="1" dirty="0" smtClean="0">
                <a:latin typeface="Arial" pitchFamily="34" charset="0"/>
                <a:cs typeface="Arial" pitchFamily="34" charset="0"/>
              </a:rPr>
            </a:br>
            <a:r>
              <a:rPr lang="en-IN" b="1" dirty="0" err="1" smtClean="0">
                <a:solidFill>
                  <a:srgbClr val="FF0000"/>
                </a:solidFill>
                <a:latin typeface="Arial" pitchFamily="34" charset="0"/>
                <a:cs typeface="Arial" pitchFamily="34" charset="0"/>
              </a:rPr>
              <a:t>pickle.dump</a:t>
            </a:r>
            <a:r>
              <a:rPr lang="en-IN" b="1" dirty="0" smtClean="0">
                <a:solidFill>
                  <a:srgbClr val="FF0000"/>
                </a:solidFill>
                <a:latin typeface="Arial" pitchFamily="34" charset="0"/>
                <a:cs typeface="Arial" pitchFamily="34" charset="0"/>
              </a:rPr>
              <a:t>(list1,file1)</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dirty="0" smtClean="0">
                <a:latin typeface="Arial" pitchFamily="34" charset="0"/>
                <a:cs typeface="Arial" pitchFamily="34" charset="0"/>
              </a:rPr>
              <a:t>object list1 is being written on file opened with file handle as File1</a:t>
            </a:r>
            <a:br>
              <a:rPr lang="en-IN" b="1" dirty="0" smtClean="0">
                <a:latin typeface="Arial" pitchFamily="34" charset="0"/>
                <a:cs typeface="Arial" pitchFamily="34" charset="0"/>
              </a:rPr>
            </a:br>
            <a:r>
              <a:rPr lang="en-IN" b="1" dirty="0" err="1" smtClean="0">
                <a:solidFill>
                  <a:srgbClr val="FF0000"/>
                </a:solidFill>
                <a:latin typeface="Arial" pitchFamily="34" charset="0"/>
                <a:cs typeface="Arial" pitchFamily="34" charset="0"/>
              </a:rPr>
              <a:t>pickle.dump</a:t>
            </a:r>
            <a:r>
              <a:rPr lang="en-IN" b="1" dirty="0" smtClean="0">
                <a:solidFill>
                  <a:srgbClr val="FF0000"/>
                </a:solidFill>
                <a:latin typeface="Arial" pitchFamily="34" charset="0"/>
                <a:cs typeface="Arial" pitchFamily="34" charset="0"/>
              </a:rPr>
              <a:t>(student1,file2)</a:t>
            </a:r>
            <a:br>
              <a:rPr lang="en-IN" b="1" dirty="0" smtClean="0">
                <a:solidFill>
                  <a:srgbClr val="FF0000"/>
                </a:solidFill>
                <a:latin typeface="Arial" pitchFamily="34" charset="0"/>
                <a:cs typeface="Arial" pitchFamily="34" charset="0"/>
              </a:rPr>
            </a:br>
            <a:r>
              <a:rPr lang="en-IN" b="1" dirty="0" smtClean="0">
                <a:solidFill>
                  <a:schemeClr val="tx1"/>
                </a:solidFill>
                <a:latin typeface="Arial" pitchFamily="34" charset="0"/>
                <a:cs typeface="Arial" pitchFamily="34" charset="0"/>
              </a:rPr>
              <a:t>object student1 is being written on file opened with file handle as File2</a:t>
            </a:r>
            <a:r>
              <a:rPr lang="en-IN" dirty="0" smtClean="0"/>
              <a:t/>
            </a:r>
            <a:br>
              <a:rPr lang="en-IN" dirty="0" smtClean="0"/>
            </a:br>
            <a:endParaRPr lang="en-US" dirty="0"/>
          </a:p>
        </p:txBody>
      </p:sp>
      <p:sp>
        <p:nvSpPr>
          <p:cNvPr id="3" name="Subtitle 2"/>
          <p:cNvSpPr>
            <a:spLocks noGrp="1"/>
          </p:cNvSpPr>
          <p:nvPr>
            <p:ph type="subTitle" idx="1"/>
          </p:nvPr>
        </p:nvSpPr>
        <p:spPr>
          <a:xfrm>
            <a:off x="1515979" y="11851105"/>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76</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77</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78</a:t>
            </a:fld>
            <a:endParaRPr lang="en-US"/>
          </a:p>
        </p:txBody>
      </p:sp>
      <p:pic>
        <p:nvPicPr>
          <p:cNvPr id="1026" name="Picture 2"/>
          <p:cNvPicPr>
            <a:picLocks noChangeAspect="1" noChangeArrowheads="1"/>
          </p:cNvPicPr>
          <p:nvPr/>
        </p:nvPicPr>
        <p:blipFill>
          <a:blip r:embed="rId2"/>
          <a:srcRect/>
          <a:stretch>
            <a:fillRect/>
          </a:stretch>
        </p:blipFill>
        <p:spPr bwMode="auto">
          <a:xfrm>
            <a:off x="0" y="-1"/>
            <a:ext cx="18288000" cy="10287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79</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96751" y="357609"/>
            <a:ext cx="13585371" cy="1247256"/>
          </a:xfrm>
        </p:spPr>
        <p:txBody>
          <a:bodyPr/>
          <a:lstStyle/>
          <a:p>
            <a:pPr algn="l"/>
            <a:r>
              <a:rPr lang="en-US" b="1" dirty="0" err="1" smtClean="0">
                <a:latin typeface="Times New Roman" pitchFamily="18" charset="0"/>
                <a:cs typeface="Times New Roman" pitchFamily="18" charset="0"/>
              </a:rPr>
              <a:t>Contd</a:t>
            </a:r>
            <a:r>
              <a:rPr lang="en-US"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
        <p:nvSpPr>
          <p:cNvPr id="3" name="Subtitle 2"/>
          <p:cNvSpPr>
            <a:spLocks noGrp="1"/>
          </p:cNvSpPr>
          <p:nvPr>
            <p:ph type="subTitle" idx="1"/>
          </p:nvPr>
        </p:nvSpPr>
        <p:spPr>
          <a:xfrm>
            <a:off x="1595534" y="1628191"/>
            <a:ext cx="14135877" cy="9325948"/>
          </a:xfrm>
        </p:spPr>
        <p:txBody>
          <a:bodyPr/>
          <a:lstStyle/>
          <a:p>
            <a:pPr algn="l"/>
            <a:r>
              <a:rPr lang="en-US" b="1" dirty="0" smtClean="0">
                <a:solidFill>
                  <a:schemeClr val="tx1">
                    <a:lumMod val="95000"/>
                    <a:lumOff val="5000"/>
                  </a:schemeClr>
                </a:solidFill>
                <a:latin typeface="Times New Roman" pitchFamily="18" charset="0"/>
                <a:cs typeface="Times New Roman" pitchFamily="18" charset="0"/>
              </a:rPr>
              <a:t>	</a:t>
            </a:r>
          </a:p>
          <a:p>
            <a:pPr marL="482600" indent="-457200" algn="l">
              <a:buFont typeface="Arial" pitchFamily="34" charset="0"/>
              <a:buChar char="•"/>
            </a:pPr>
            <a:r>
              <a:rPr lang="en-US" b="1" dirty="0" smtClean="0">
                <a:solidFill>
                  <a:schemeClr val="tx1">
                    <a:lumMod val="95000"/>
                    <a:lumOff val="5000"/>
                  </a:schemeClr>
                </a:solidFill>
                <a:latin typeface="Times New Roman" pitchFamily="18" charset="0"/>
                <a:cs typeface="Times New Roman" pitchFamily="18" charset="0"/>
              </a:rPr>
              <a:t> f=open(“</a:t>
            </a:r>
            <a:r>
              <a:rPr lang="en-US" b="1" dirty="0" err="1" smtClean="0">
                <a:solidFill>
                  <a:schemeClr val="tx1">
                    <a:lumMod val="95000"/>
                    <a:lumOff val="5000"/>
                  </a:schemeClr>
                </a:solidFill>
                <a:latin typeface="Times New Roman" pitchFamily="18" charset="0"/>
                <a:cs typeface="Times New Roman" pitchFamily="18" charset="0"/>
              </a:rPr>
              <a:t>ss.txt”,”r</a:t>
            </a:r>
            <a:r>
              <a:rPr lang="en-US" b="1" dirty="0" smtClean="0">
                <a:solidFill>
                  <a:schemeClr val="tx1">
                    <a:lumMod val="95000"/>
                    <a:lumOff val="5000"/>
                  </a:schemeClr>
                </a:solidFill>
                <a:latin typeface="Times New Roman" pitchFamily="18" charset="0"/>
                <a:cs typeface="Times New Roman" pitchFamily="18" charset="0"/>
              </a:rPr>
              <a:t>”)</a:t>
            </a:r>
          </a:p>
          <a:p>
            <a:pPr marL="25400" indent="0" algn="l"/>
            <a:r>
              <a:rPr lang="en-US" b="1" dirty="0" smtClean="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str</a:t>
            </a:r>
            <a:r>
              <a:rPr lang="en-US" b="1" dirty="0" smtClean="0">
                <a:solidFill>
                  <a:schemeClr val="tx1">
                    <a:lumMod val="95000"/>
                    <a:lumOff val="5000"/>
                  </a:schemeClr>
                </a:solidFill>
                <a:latin typeface="Times New Roman" pitchFamily="18" charset="0"/>
                <a:cs typeface="Times New Roman" pitchFamily="18" charset="0"/>
              </a:rPr>
              <a:t>=</a:t>
            </a:r>
            <a:r>
              <a:rPr lang="en-US" b="1" dirty="0" err="1" smtClean="0">
                <a:solidFill>
                  <a:schemeClr val="tx1">
                    <a:lumMod val="95000"/>
                    <a:lumOff val="5000"/>
                  </a:schemeClr>
                </a:solidFill>
                <a:latin typeface="Times New Roman" pitchFamily="18" charset="0"/>
                <a:cs typeface="Times New Roman" pitchFamily="18" charset="0"/>
              </a:rPr>
              <a:t>f.read</a:t>
            </a:r>
            <a:r>
              <a:rPr lang="en-US" b="1" dirty="0" smtClean="0">
                <a:solidFill>
                  <a:schemeClr val="tx1">
                    <a:lumMod val="95000"/>
                    <a:lumOff val="5000"/>
                  </a:schemeClr>
                </a:solidFill>
                <a:latin typeface="Times New Roman" pitchFamily="18" charset="0"/>
                <a:cs typeface="Times New Roman" pitchFamily="18" charset="0"/>
              </a:rPr>
              <a:t>()</a:t>
            </a:r>
          </a:p>
          <a:p>
            <a:pPr marL="25400" indent="0" algn="l"/>
            <a:r>
              <a:rPr lang="en-US" b="1" dirty="0" smtClean="0">
                <a:solidFill>
                  <a:schemeClr val="tx1">
                    <a:lumMod val="95000"/>
                    <a:lumOff val="5000"/>
                  </a:schemeClr>
                </a:solidFill>
                <a:latin typeface="Times New Roman" pitchFamily="18" charset="0"/>
                <a:cs typeface="Times New Roman" pitchFamily="18" charset="0"/>
              </a:rPr>
              <a:t>     Print(</a:t>
            </a:r>
            <a:r>
              <a:rPr lang="en-US" b="1" dirty="0" err="1" smtClean="0">
                <a:solidFill>
                  <a:schemeClr val="tx1">
                    <a:lumMod val="95000"/>
                    <a:lumOff val="5000"/>
                  </a:schemeClr>
                </a:solidFill>
                <a:latin typeface="Times New Roman" pitchFamily="18" charset="0"/>
                <a:cs typeface="Times New Roman" pitchFamily="18" charset="0"/>
              </a:rPr>
              <a:t>str</a:t>
            </a:r>
            <a:r>
              <a:rPr lang="en-US" b="1" dirty="0" smtClean="0">
                <a:solidFill>
                  <a:schemeClr val="tx1">
                    <a:lumMod val="95000"/>
                    <a:lumOff val="5000"/>
                  </a:schemeClr>
                </a:solidFill>
                <a:latin typeface="Times New Roman" pitchFamily="18" charset="0"/>
                <a:cs typeface="Times New Roman" pitchFamily="18" charset="0"/>
              </a:rPr>
              <a:t>)</a:t>
            </a:r>
          </a:p>
          <a:p>
            <a:pPr marL="25400" indent="0" algn="l"/>
            <a:r>
              <a:rPr lang="en-US" b="1" dirty="0" smtClean="0">
                <a:solidFill>
                  <a:schemeClr val="tx1">
                    <a:lumMod val="95000"/>
                    <a:lumOff val="5000"/>
                  </a:schemeClr>
                </a:solidFill>
                <a:latin typeface="Times New Roman" pitchFamily="18" charset="0"/>
                <a:cs typeface="Times New Roman" pitchFamily="18" charset="0"/>
              </a:rPr>
              <a:t>   </a:t>
            </a:r>
          </a:p>
          <a:p>
            <a:pPr marL="482600" indent="-457200" algn="l">
              <a:buFont typeface="Arial" pitchFamily="34" charset="0"/>
              <a:buChar char="•"/>
            </a:pPr>
            <a:r>
              <a:rPr lang="en-US" b="1" dirty="0" smtClean="0">
                <a:solidFill>
                  <a:schemeClr val="tx1">
                    <a:lumMod val="95000"/>
                    <a:lumOff val="5000"/>
                  </a:schemeClr>
                </a:solidFill>
                <a:latin typeface="Times New Roman" pitchFamily="18" charset="0"/>
                <a:cs typeface="Times New Roman" pitchFamily="18" charset="0"/>
              </a:rPr>
              <a:t>(Or)</a:t>
            </a:r>
            <a:endParaRPr lang="en-US" b="1" dirty="0">
              <a:solidFill>
                <a:schemeClr val="tx1">
                  <a:lumMod val="95000"/>
                  <a:lumOff val="5000"/>
                </a:schemeClr>
              </a:solidFill>
              <a:latin typeface="Times New Roman" pitchFamily="18" charset="0"/>
              <a:cs typeface="Times New Roman" pitchFamily="18" charset="0"/>
            </a:endParaRPr>
          </a:p>
          <a:p>
            <a:pPr marL="482600" indent="-457200" algn="l">
              <a:buFont typeface="Arial" pitchFamily="34" charset="0"/>
              <a:buChar char="•"/>
            </a:pPr>
            <a:endParaRPr lang="en-US" b="1" dirty="0" smtClean="0">
              <a:solidFill>
                <a:schemeClr val="tx1">
                  <a:lumMod val="95000"/>
                  <a:lumOff val="5000"/>
                </a:schemeClr>
              </a:solidFill>
              <a:latin typeface="Times New Roman" pitchFamily="18" charset="0"/>
              <a:cs typeface="Times New Roman" pitchFamily="18" charset="0"/>
            </a:endParaRPr>
          </a:p>
          <a:p>
            <a:pPr marL="482600" indent="-457200" algn="l">
              <a:buFont typeface="Arial" pitchFamily="34" charset="0"/>
              <a:buChar char="•"/>
            </a:pPr>
            <a:r>
              <a:rPr lang="en-US" b="1" dirty="0" smtClean="0">
                <a:solidFill>
                  <a:schemeClr val="tx1">
                    <a:lumMod val="95000"/>
                    <a:lumOff val="5000"/>
                  </a:schemeClr>
                </a:solidFill>
                <a:latin typeface="Times New Roman" pitchFamily="18" charset="0"/>
                <a:cs typeface="Times New Roman" pitchFamily="18" charset="0"/>
              </a:rPr>
              <a:t>f=open(“</a:t>
            </a:r>
            <a:r>
              <a:rPr lang="en-US" b="1" dirty="0" err="1" smtClean="0">
                <a:solidFill>
                  <a:schemeClr val="tx1">
                    <a:lumMod val="95000"/>
                    <a:lumOff val="5000"/>
                  </a:schemeClr>
                </a:solidFill>
                <a:latin typeface="Times New Roman" pitchFamily="18" charset="0"/>
                <a:cs typeface="Times New Roman" pitchFamily="18" charset="0"/>
              </a:rPr>
              <a:t>ss.txt”,”r</a:t>
            </a:r>
            <a:r>
              <a:rPr lang="en-US" b="1" dirty="0" smtClean="0">
                <a:solidFill>
                  <a:schemeClr val="tx1">
                    <a:lumMod val="95000"/>
                    <a:lumOff val="5000"/>
                  </a:schemeClr>
                </a:solidFill>
                <a:latin typeface="Times New Roman" pitchFamily="18" charset="0"/>
                <a:cs typeface="Times New Roman" pitchFamily="18" charset="0"/>
              </a:rPr>
              <a:t>”)									                 print(</a:t>
            </a:r>
            <a:r>
              <a:rPr lang="en-US" b="1" dirty="0" err="1" smtClean="0">
                <a:solidFill>
                  <a:schemeClr val="tx1">
                    <a:lumMod val="95000"/>
                    <a:lumOff val="5000"/>
                  </a:schemeClr>
                </a:solidFill>
                <a:latin typeface="Times New Roman" pitchFamily="18" charset="0"/>
                <a:cs typeface="Times New Roman" pitchFamily="18" charset="0"/>
              </a:rPr>
              <a:t>f.read</a:t>
            </a:r>
            <a:r>
              <a:rPr lang="en-US" b="1" dirty="0" smtClean="0">
                <a:solidFill>
                  <a:schemeClr val="tx1">
                    <a:lumMod val="95000"/>
                    <a:lumOff val="5000"/>
                  </a:schemeClr>
                </a:solidFill>
                <a:latin typeface="Times New Roman" pitchFamily="18" charset="0"/>
                <a:cs typeface="Times New Roman" pitchFamily="18" charset="0"/>
              </a:rPr>
              <a:t>())               </a:t>
            </a:r>
          </a:p>
          <a:p>
            <a:pPr algn="l"/>
            <a:r>
              <a:rPr lang="en-US" b="1" dirty="0" smtClean="0">
                <a:solidFill>
                  <a:schemeClr val="tx1">
                    <a:lumMod val="95000"/>
                    <a:lumOff val="5000"/>
                  </a:schemeClr>
                </a:solidFill>
                <a:latin typeface="Times New Roman" pitchFamily="18" charset="0"/>
                <a:cs typeface="Times New Roman" pitchFamily="18" charset="0"/>
              </a:rPr>
              <a:t>        	</a:t>
            </a:r>
          </a:p>
          <a:p>
            <a:pPr marL="482600" indent="-457200" algn="l">
              <a:buFont typeface="Wingdings" pitchFamily="2" charset="2"/>
              <a:buChar char="§"/>
            </a:pPr>
            <a:r>
              <a:rPr lang="en-US" b="1" dirty="0" smtClean="0">
                <a:solidFill>
                  <a:schemeClr val="tx1">
                    <a:lumMod val="95000"/>
                    <a:lumOff val="5000"/>
                  </a:schemeClr>
                </a:solidFill>
                <a:latin typeface="Times New Roman" pitchFamily="18" charset="0"/>
                <a:cs typeface="Times New Roman" pitchFamily="18" charset="0"/>
              </a:rPr>
              <a:t>f=open</a:t>
            </a:r>
            <a:r>
              <a:rPr lang="en-US" b="1" dirty="0">
                <a:solidFill>
                  <a:schemeClr val="tx1">
                    <a:lumMod val="95000"/>
                    <a:lumOff val="5000"/>
                  </a:schemeClr>
                </a:solidFill>
                <a:latin typeface="Times New Roman" pitchFamily="18" charset="0"/>
                <a:cs typeface="Times New Roman" pitchFamily="18" charset="0"/>
              </a:rPr>
              <a:t>(“</a:t>
            </a:r>
            <a:r>
              <a:rPr lang="en-US" b="1" dirty="0" err="1">
                <a:solidFill>
                  <a:schemeClr val="tx1">
                    <a:lumMod val="95000"/>
                    <a:lumOff val="5000"/>
                  </a:schemeClr>
                </a:solidFill>
                <a:latin typeface="Times New Roman" pitchFamily="18" charset="0"/>
                <a:cs typeface="Times New Roman" pitchFamily="18" charset="0"/>
              </a:rPr>
              <a:t>ss.txt”,”r</a:t>
            </a:r>
            <a:r>
              <a:rPr lang="en-US" b="1" dirty="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print(</a:t>
            </a:r>
            <a:r>
              <a:rPr lang="en-US" b="1" dirty="0" err="1" smtClean="0">
                <a:solidFill>
                  <a:schemeClr val="tx1">
                    <a:lumMod val="95000"/>
                    <a:lumOff val="5000"/>
                  </a:schemeClr>
                </a:solidFill>
                <a:latin typeface="Times New Roman" pitchFamily="18" charset="0"/>
                <a:cs typeface="Times New Roman" pitchFamily="18" charset="0"/>
              </a:rPr>
              <a:t>f.read</a:t>
            </a:r>
            <a:r>
              <a:rPr lang="en-US" b="1" dirty="0" smtClean="0">
                <a:solidFill>
                  <a:schemeClr val="tx1">
                    <a:lumMod val="95000"/>
                    <a:lumOff val="5000"/>
                  </a:schemeClr>
                </a:solidFill>
                <a:latin typeface="Times New Roman" pitchFamily="18" charset="0"/>
                <a:cs typeface="Times New Roman" pitchFamily="18" charset="0"/>
              </a:rPr>
              <a:t>())			</a:t>
            </a:r>
            <a:endParaRPr lang="en-US" b="1" dirty="0">
              <a:solidFill>
                <a:schemeClr val="tx1">
                  <a:lumMod val="95000"/>
                  <a:lumOff val="5000"/>
                </a:schemeClr>
              </a:solidFill>
              <a:latin typeface="Times New Roman" pitchFamily="18" charset="0"/>
              <a:cs typeface="Times New Roman" pitchFamily="18" charset="0"/>
            </a:endParaRPr>
          </a:p>
          <a:p>
            <a:pPr algn="l"/>
            <a:r>
              <a:rPr lang="en-US" b="1" dirty="0">
                <a:solidFill>
                  <a:schemeClr val="tx1">
                    <a:lumMod val="95000"/>
                    <a:lumOff val="5000"/>
                  </a:schemeClr>
                </a:solidFill>
                <a:latin typeface="Times New Roman" pitchFamily="18" charset="0"/>
                <a:cs typeface="Times New Roman" pitchFamily="18" charset="0"/>
              </a:rPr>
              <a:t>     </a:t>
            </a:r>
            <a:r>
              <a:rPr lang="en-US" b="1" dirty="0" err="1" smtClean="0">
                <a:solidFill>
                  <a:schemeClr val="tx1">
                    <a:lumMod val="95000"/>
                    <a:lumOff val="5000"/>
                  </a:schemeClr>
                </a:solidFill>
                <a:latin typeface="Times New Roman" pitchFamily="18" charset="0"/>
                <a:cs typeface="Times New Roman" pitchFamily="18" charset="0"/>
              </a:rPr>
              <a:t>f.read</a:t>
            </a:r>
            <a:r>
              <a:rPr lang="en-US" b="1" dirty="0" smtClean="0">
                <a:solidFill>
                  <a:schemeClr val="tx1">
                    <a:lumMod val="95000"/>
                    <a:lumOff val="5000"/>
                  </a:schemeClr>
                </a:solidFill>
                <a:latin typeface="Times New Roman" pitchFamily="18" charset="0"/>
                <a:cs typeface="Times New Roman" pitchFamily="18" charset="0"/>
              </a:rPr>
              <a:t>(3</a:t>
            </a:r>
            <a:r>
              <a:rPr lang="en-US" b="1" dirty="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									</a:t>
            </a:r>
            <a:endParaRPr lang="en-IN" b="1" dirty="0">
              <a:solidFill>
                <a:schemeClr val="tx1">
                  <a:lumMod val="95000"/>
                  <a:lumOff val="5000"/>
                </a:schemeClr>
              </a:solidFill>
              <a:latin typeface="Times New Roman" pitchFamily="18" charset="0"/>
              <a:cs typeface="Times New Roman"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a:t>
            </a:fld>
            <a:endParaRPr lang="en-US"/>
          </a:p>
        </p:txBody>
      </p:sp>
      <p:sp>
        <p:nvSpPr>
          <p:cNvPr id="5" name="Rectangle 4"/>
          <p:cNvSpPr/>
          <p:nvPr/>
        </p:nvSpPr>
        <p:spPr>
          <a:xfrm>
            <a:off x="12503018" y="2519265"/>
            <a:ext cx="1548881" cy="10450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US" dirty="0" smtClean="0"/>
              <a:t>A B C D </a:t>
            </a:r>
          </a:p>
          <a:p>
            <a:r>
              <a:rPr lang="en-US" dirty="0" smtClean="0"/>
              <a:t>E F G H</a:t>
            </a:r>
            <a:endParaRPr lang="en-IN" dirty="0"/>
          </a:p>
        </p:txBody>
      </p:sp>
      <p:sp>
        <p:nvSpPr>
          <p:cNvPr id="6" name="Rounded Rectangle 5"/>
          <p:cNvSpPr/>
          <p:nvPr/>
        </p:nvSpPr>
        <p:spPr>
          <a:xfrm>
            <a:off x="12353731" y="1847461"/>
            <a:ext cx="1698168" cy="46653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latin typeface="Times New Roman" pitchFamily="18" charset="0"/>
                <a:cs typeface="Times New Roman" pitchFamily="18" charset="0"/>
              </a:rPr>
              <a:t>ss.tx</a:t>
            </a:r>
            <a:r>
              <a:rPr lang="en-US" sz="3200" b="1" dirty="0" smtClean="0"/>
              <a:t>t</a:t>
            </a:r>
            <a:endParaRPr lang="en-IN" sz="3200" b="1" dirty="0"/>
          </a:p>
        </p:txBody>
      </p:sp>
      <p:sp>
        <p:nvSpPr>
          <p:cNvPr id="7" name="Cloud 6"/>
          <p:cNvSpPr/>
          <p:nvPr/>
        </p:nvSpPr>
        <p:spPr>
          <a:xfrm>
            <a:off x="7299645" y="5281126"/>
            <a:ext cx="2668555" cy="1903445"/>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 B C D</a:t>
            </a:r>
          </a:p>
          <a:p>
            <a:pPr algn="ctr"/>
            <a:r>
              <a:rPr lang="en-US" dirty="0" smtClean="0"/>
              <a:t>E F G H</a:t>
            </a:r>
            <a:endParaRPr lang="en-IN" dirty="0"/>
          </a:p>
        </p:txBody>
      </p:sp>
      <p:sp>
        <p:nvSpPr>
          <p:cNvPr id="8" name="Cloud 7"/>
          <p:cNvSpPr/>
          <p:nvPr/>
        </p:nvSpPr>
        <p:spPr>
          <a:xfrm>
            <a:off x="7131695" y="2242457"/>
            <a:ext cx="2668555" cy="1903445"/>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 B C D</a:t>
            </a:r>
          </a:p>
          <a:p>
            <a:pPr algn="ctr"/>
            <a:r>
              <a:rPr lang="en-US" dirty="0" smtClean="0"/>
              <a:t>E F G H</a:t>
            </a:r>
            <a:endParaRPr lang="en-IN" dirty="0"/>
          </a:p>
        </p:txBody>
      </p:sp>
      <p:sp>
        <p:nvSpPr>
          <p:cNvPr id="9" name="Cloud 8"/>
          <p:cNvSpPr/>
          <p:nvPr/>
        </p:nvSpPr>
        <p:spPr>
          <a:xfrm>
            <a:off x="7452045" y="7654212"/>
            <a:ext cx="2668555" cy="1903445"/>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IN" sz="2400" dirty="0"/>
          </a:p>
        </p:txBody>
      </p:sp>
    </p:spTree>
    <p:extLst>
      <p:ext uri="{BB962C8B-B14F-4D97-AF65-F5344CB8AC3E}">
        <p14:creationId xmlns="" xmlns:p14="http://schemas.microsoft.com/office/powerpoint/2010/main" val="150469176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80</a:t>
            </a:fld>
            <a:endParaRPr lang="en-US"/>
          </a:p>
        </p:txBody>
      </p:sp>
      <p:pic>
        <p:nvPicPr>
          <p:cNvPr id="5122"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15677147" cy="6724817"/>
          </a:xfrm>
        </p:spPr>
        <p:txBody>
          <a:bodyPr/>
          <a:lstStyle/>
          <a:p>
            <a:endParaRPr lang="en-US" dirty="0"/>
          </a:p>
        </p:txBody>
      </p:sp>
      <p:sp>
        <p:nvSpPr>
          <p:cNvPr id="3" name="Subtitle 2"/>
          <p:cNvSpPr>
            <a:spLocks noGrp="1"/>
          </p:cNvSpPr>
          <p:nvPr>
            <p:ph type="subTitle" idx="1"/>
          </p:nvPr>
        </p:nvSpPr>
        <p:spPr>
          <a:xfrm>
            <a:off x="1876927" y="12187990"/>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81</a:t>
            </a:fld>
            <a:endParaRPr lang="en-US"/>
          </a:p>
        </p:txBody>
      </p:sp>
      <p:pic>
        <p:nvPicPr>
          <p:cNvPr id="6146" name="Picture 2"/>
          <p:cNvPicPr>
            <a:picLocks noChangeAspect="1" noChangeArrowheads="1"/>
          </p:cNvPicPr>
          <p:nvPr/>
        </p:nvPicPr>
        <p:blipFill>
          <a:blip r:embed="rId2"/>
          <a:srcRect l="14474" t="20585" r="14079" b="14854"/>
          <a:stretch>
            <a:fillRect/>
          </a:stretch>
        </p:blipFill>
        <p:spPr bwMode="auto">
          <a:xfrm>
            <a:off x="2646947" y="2117558"/>
            <a:ext cx="13066295" cy="66414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8193"/>
            <a:ext cx="17024684" cy="8156575"/>
          </a:xfrm>
        </p:spPr>
        <p:txBody>
          <a:bodyPr/>
          <a:lstStyle/>
          <a:p>
            <a:r>
              <a:rPr lang="en-IN" u="sng" dirty="0" smtClean="0">
                <a:latin typeface="Arial" pitchFamily="34" charset="0"/>
                <a:cs typeface="Arial" pitchFamily="34" charset="0"/>
              </a:rPr>
              <a:t/>
            </a:r>
            <a:br>
              <a:rPr lang="en-IN" u="sng" dirty="0" smtClean="0">
                <a:latin typeface="Arial" pitchFamily="34" charset="0"/>
                <a:cs typeface="Arial" pitchFamily="34" charset="0"/>
              </a:rPr>
            </a:br>
            <a:r>
              <a:rPr lang="en-GB" b="1" u="sng" dirty="0" smtClean="0"/>
              <a:t>To append data in binary follow these steps:</a:t>
            </a:r>
            <a:r>
              <a:rPr lang="en-GB" dirty="0" smtClean="0"/>
              <a:t/>
            </a:r>
            <a:br>
              <a:rPr lang="en-GB" dirty="0" smtClean="0"/>
            </a:br>
            <a:r>
              <a:rPr lang="en-GB" dirty="0" smtClean="0"/>
              <a:t>Open the file in append mode using “</a:t>
            </a:r>
            <a:r>
              <a:rPr lang="en-GB" dirty="0" err="1" smtClean="0"/>
              <a:t>ab</a:t>
            </a:r>
            <a:r>
              <a:rPr lang="en-GB" dirty="0" smtClean="0"/>
              <a:t>” Ex.: f = open (“file. </a:t>
            </a:r>
            <a:r>
              <a:rPr lang="en-GB" dirty="0" err="1" smtClean="0"/>
              <a:t>dat”,”ab</a:t>
            </a:r>
            <a:r>
              <a:rPr lang="en-GB" dirty="0" smtClean="0"/>
              <a:t>”)</a:t>
            </a:r>
            <a:br>
              <a:rPr lang="en-GB" dirty="0" smtClean="0"/>
            </a:br>
            <a:r>
              <a:rPr lang="en-GB" dirty="0" smtClean="0"/>
              <a:t>Declare list object to store data which is going to be appended.</a:t>
            </a:r>
            <a:br>
              <a:rPr lang="en-GB" dirty="0" smtClean="0"/>
            </a:br>
            <a:r>
              <a:rPr lang="en-GB" dirty="0" smtClean="0"/>
              <a:t>Enter data to append.</a:t>
            </a:r>
            <a:br>
              <a:rPr lang="en-GB" dirty="0" smtClean="0"/>
            </a:br>
            <a:r>
              <a:rPr lang="en-GB" dirty="0" smtClean="0"/>
              <a:t>Append entered data into the declared list object.</a:t>
            </a:r>
            <a:br>
              <a:rPr lang="en-GB" dirty="0" smtClean="0"/>
            </a:br>
            <a:r>
              <a:rPr lang="en-GB" dirty="0" smtClean="0"/>
              <a:t>Use pickle. dump() method to write the list data.</a:t>
            </a:r>
            <a:br>
              <a:rPr lang="en-GB" dirty="0" smtClean="0"/>
            </a:br>
            <a:r>
              <a:rPr lang="en-GB" dirty="0" smtClean="0"/>
              <a:t>Close the file.</a:t>
            </a:r>
            <a:br>
              <a:rPr lang="en-GB" dirty="0" smtClean="0"/>
            </a:br>
            <a:endParaRPr lang="en-US" dirty="0">
              <a:latin typeface="Arial" pitchFamily="34" charset="0"/>
              <a:cs typeface="Arial" pitchFamily="34" charset="0"/>
            </a:endParaRPr>
          </a:p>
        </p:txBody>
      </p:sp>
      <p:sp>
        <p:nvSpPr>
          <p:cNvPr id="3" name="Subtitle 2"/>
          <p:cNvSpPr>
            <a:spLocks noGrp="1"/>
          </p:cNvSpPr>
          <p:nvPr>
            <p:ph type="subTitle" idx="1"/>
          </p:nvPr>
        </p:nvSpPr>
        <p:spPr>
          <a:xfrm>
            <a:off x="1106905" y="12573000"/>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82</a:t>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14281484" cy="4655386"/>
          </a:xfrm>
        </p:spPr>
        <p:txBody>
          <a:bodyPr>
            <a:normAutofit/>
          </a:bodyPr>
          <a:lstStyle/>
          <a:p>
            <a:r>
              <a:rPr lang="en-IN" dirty="0" smtClean="0"/>
              <a:t>To append records in a binary </a:t>
            </a:r>
            <a:r>
              <a:rPr lang="en-IN" dirty="0" err="1" smtClean="0"/>
              <a:t>file,make</a:t>
            </a:r>
            <a:r>
              <a:rPr lang="en-IN" dirty="0" smtClean="0"/>
              <a:t> sure to open the file in append mode(“</a:t>
            </a:r>
            <a:r>
              <a:rPr lang="en-IN" dirty="0" err="1" smtClean="0"/>
              <a:t>ab</a:t>
            </a:r>
            <a:r>
              <a:rPr lang="en-IN" dirty="0" smtClean="0"/>
              <a:t>” or “</a:t>
            </a:r>
            <a:r>
              <a:rPr lang="en-IN" dirty="0" err="1" smtClean="0"/>
              <a:t>ab</a:t>
            </a:r>
            <a:r>
              <a:rPr lang="en-IN" dirty="0" smtClean="0"/>
              <a:t>+”).</a:t>
            </a:r>
            <a:endParaRPr lang="en-US" dirty="0"/>
          </a:p>
        </p:txBody>
      </p:sp>
      <p:sp>
        <p:nvSpPr>
          <p:cNvPr id="3" name="Subtitle 2"/>
          <p:cNvSpPr>
            <a:spLocks noGrp="1"/>
          </p:cNvSpPr>
          <p:nvPr>
            <p:ph type="subTitle" idx="1"/>
          </p:nvPr>
        </p:nvSpPr>
        <p:spPr>
          <a:xfrm>
            <a:off x="914400" y="10287000"/>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83</a:t>
            </a:fld>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612232" y="11369842"/>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84</a:t>
            </a:fld>
            <a:endParaRPr lang="en-US"/>
          </a:p>
        </p:txBody>
      </p:sp>
      <p:pic>
        <p:nvPicPr>
          <p:cNvPr id="717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721894" y="10696073"/>
            <a:ext cx="6400800" cy="1752600"/>
          </a:xfrm>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85</a:t>
            </a:fld>
            <a:endParaRPr lang="en-US"/>
          </a:p>
        </p:txBody>
      </p:sp>
      <p:pic>
        <p:nvPicPr>
          <p:cNvPr id="819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51284" y="806950"/>
            <a:ext cx="15135727" cy="8505491"/>
          </a:xfrm>
        </p:spPr>
        <p:txBody>
          <a:bodyPr>
            <a:normAutofit/>
          </a:bodyPr>
          <a:lstStyle/>
          <a:p>
            <a:pPr algn="l"/>
            <a:r>
              <a:rPr lang="en-GB" dirty="0" smtClean="0">
                <a:latin typeface="Arial" pitchFamily="34" charset="0"/>
                <a:cs typeface="Arial" pitchFamily="34" charset="0"/>
              </a:rPr>
              <a:t>1.The try block lets you test a block of code for errors.</a:t>
            </a:r>
            <a:br>
              <a:rPr lang="en-GB" dirty="0" smtClean="0">
                <a:latin typeface="Arial" pitchFamily="34" charset="0"/>
                <a:cs typeface="Arial" pitchFamily="34" charset="0"/>
              </a:rPr>
            </a:br>
            <a:r>
              <a:rPr lang="en-GB" dirty="0" smtClean="0">
                <a:latin typeface="Arial" pitchFamily="34" charset="0"/>
                <a:cs typeface="Arial" pitchFamily="34" charset="0"/>
              </a:rPr>
              <a:t>2.The except block lets you handle the error.</a:t>
            </a:r>
            <a:br>
              <a:rPr lang="en-GB" dirty="0" smtClean="0">
                <a:latin typeface="Arial" pitchFamily="34" charset="0"/>
                <a:cs typeface="Arial" pitchFamily="34" charset="0"/>
              </a:rPr>
            </a:br>
            <a:r>
              <a:rPr lang="en-GB" dirty="0" smtClean="0">
                <a:latin typeface="Arial" pitchFamily="34" charset="0"/>
                <a:cs typeface="Arial" pitchFamily="34" charset="0"/>
              </a:rPr>
              <a:t>3.The else block lets you execute code when there is no error.</a:t>
            </a:r>
            <a:br>
              <a:rPr lang="en-GB" dirty="0" smtClean="0">
                <a:latin typeface="Arial" pitchFamily="34" charset="0"/>
                <a:cs typeface="Arial" pitchFamily="34" charset="0"/>
              </a:rPr>
            </a:br>
            <a:r>
              <a:rPr lang="en-GB" dirty="0" smtClean="0"/>
              <a:t/>
            </a:r>
            <a:br>
              <a:rPr lang="en-GB" dirty="0" smtClean="0"/>
            </a:br>
            <a:endParaRPr lang="en-US" dirty="0"/>
          </a:p>
        </p:txBody>
      </p:sp>
      <p:sp>
        <p:nvSpPr>
          <p:cNvPr id="3" name="Subtitle 2"/>
          <p:cNvSpPr>
            <a:spLocks noGrp="1"/>
          </p:cNvSpPr>
          <p:nvPr>
            <p:ph type="subTitle" idx="1"/>
          </p:nvPr>
        </p:nvSpPr>
        <p:spPr>
          <a:xfrm>
            <a:off x="-794084" y="10960769"/>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86</a:t>
            </a:fld>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130425"/>
            <a:ext cx="16952495" cy="8156575"/>
          </a:xfrm>
        </p:spPr>
        <p:txBody>
          <a:bodyPr/>
          <a:lstStyle/>
          <a:p>
            <a:endParaRPr lang="en-US" dirty="0"/>
          </a:p>
        </p:txBody>
      </p:sp>
      <p:sp>
        <p:nvSpPr>
          <p:cNvPr id="3" name="Subtitle 2"/>
          <p:cNvSpPr>
            <a:spLocks noGrp="1"/>
          </p:cNvSpPr>
          <p:nvPr>
            <p:ph type="subTitle" idx="1"/>
          </p:nvPr>
        </p:nvSpPr>
        <p:spPr>
          <a:xfrm>
            <a:off x="1756610" y="11947358"/>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87</a:t>
            </a:fld>
            <a:endParaRPr lang="en-US"/>
          </a:p>
        </p:txBody>
      </p:sp>
      <p:pic>
        <p:nvPicPr>
          <p:cNvPr id="1027" name="Picture 3"/>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88</a:t>
            </a:fld>
            <a:endParaRPr lang="en-US"/>
          </a:p>
        </p:txBody>
      </p:sp>
      <p:pic>
        <p:nvPicPr>
          <p:cNvPr id="205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89</a:t>
            </a:fld>
            <a:endParaRPr lang="en-US"/>
          </a:p>
        </p:txBody>
      </p:sp>
      <p:pic>
        <p:nvPicPr>
          <p:cNvPr id="3074"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1376" y="242596"/>
            <a:ext cx="7772400" cy="1470025"/>
          </a:xfrm>
        </p:spPr>
        <p:txBody>
          <a:bodyPr/>
          <a:lstStyle/>
          <a:p>
            <a:pPr algn="l"/>
            <a:r>
              <a:rPr lang="en-US" b="1" dirty="0" err="1" smtClean="0">
                <a:latin typeface="Times New Roman" pitchFamily="18" charset="0"/>
                <a:cs typeface="Times New Roman" pitchFamily="18" charset="0"/>
              </a:rPr>
              <a:t>Contd</a:t>
            </a:r>
            <a:r>
              <a:rPr lang="en-US" b="1" dirty="0" smtClean="0">
                <a:latin typeface="Times New Roman" pitchFamily="18" charset="0"/>
                <a:cs typeface="Times New Roman" pitchFamily="18" charset="0"/>
              </a:rPr>
              <a:t>…</a:t>
            </a:r>
            <a:endParaRPr lang="en-IN" b="1" dirty="0">
              <a:latin typeface="Times New Roman" pitchFamily="18" charset="0"/>
              <a:cs typeface="Times New Roman" pitchFamily="18" charset="0"/>
            </a:endParaRPr>
          </a:p>
        </p:txBody>
      </p:sp>
      <p:sp>
        <p:nvSpPr>
          <p:cNvPr id="3" name="Subtitle 2"/>
          <p:cNvSpPr>
            <a:spLocks noGrp="1"/>
          </p:cNvSpPr>
          <p:nvPr>
            <p:ph type="subTitle" idx="1"/>
          </p:nvPr>
        </p:nvSpPr>
        <p:spPr>
          <a:xfrm>
            <a:off x="1432249" y="2020078"/>
            <a:ext cx="12213771" cy="7161244"/>
          </a:xfrm>
        </p:spPr>
        <p:txBody>
          <a:bodyPr>
            <a:normAutofit fontScale="85000" lnSpcReduction="20000"/>
          </a:bodyPr>
          <a:lstStyle/>
          <a:p>
            <a:pPr marL="25400" indent="0" algn="l"/>
            <a:r>
              <a:rPr lang="en-US" b="1" dirty="0">
                <a:solidFill>
                  <a:schemeClr val="tx1">
                    <a:lumMod val="95000"/>
                    <a:lumOff val="5000"/>
                  </a:schemeClr>
                </a:solidFill>
                <a:latin typeface="Times New Roman" pitchFamily="18" charset="0"/>
                <a:cs typeface="Times New Roman" pitchFamily="18" charset="0"/>
              </a:rPr>
              <a:t>f=open(“</a:t>
            </a:r>
            <a:r>
              <a:rPr lang="en-US" b="1" dirty="0" err="1">
                <a:solidFill>
                  <a:schemeClr val="tx1">
                    <a:lumMod val="95000"/>
                    <a:lumOff val="5000"/>
                  </a:schemeClr>
                </a:solidFill>
                <a:latin typeface="Times New Roman" pitchFamily="18" charset="0"/>
                <a:cs typeface="Times New Roman" pitchFamily="18" charset="0"/>
              </a:rPr>
              <a:t>ss.txt”,”r</a:t>
            </a:r>
            <a:r>
              <a:rPr lang="en-US" b="1" dirty="0" smtClean="0">
                <a:solidFill>
                  <a:schemeClr val="tx1">
                    <a:lumMod val="95000"/>
                    <a:lumOff val="5000"/>
                  </a:schemeClr>
                </a:solidFill>
                <a:latin typeface="Times New Roman" pitchFamily="18" charset="0"/>
                <a:cs typeface="Times New Roman" pitchFamily="18" charset="0"/>
              </a:rPr>
              <a:t>”)</a:t>
            </a:r>
          </a:p>
          <a:p>
            <a:pPr marL="25400" indent="0" algn="l"/>
            <a:r>
              <a:rPr lang="en-US" b="1" dirty="0" err="1" smtClean="0">
                <a:solidFill>
                  <a:schemeClr val="tx1">
                    <a:lumMod val="95000"/>
                    <a:lumOff val="5000"/>
                  </a:schemeClr>
                </a:solidFill>
                <a:latin typeface="Times New Roman" pitchFamily="18" charset="0"/>
                <a:cs typeface="Times New Roman" pitchFamily="18" charset="0"/>
              </a:rPr>
              <a:t>f.read</a:t>
            </a:r>
            <a:r>
              <a:rPr lang="en-US" b="1" dirty="0" smtClean="0">
                <a:solidFill>
                  <a:schemeClr val="tx1">
                    <a:lumMod val="95000"/>
                    <a:lumOff val="5000"/>
                  </a:schemeClr>
                </a:solidFill>
                <a:latin typeface="Times New Roman" pitchFamily="18" charset="0"/>
                <a:cs typeface="Times New Roman" pitchFamily="18" charset="0"/>
              </a:rPr>
              <a:t>(3</a:t>
            </a:r>
            <a:r>
              <a:rPr lang="en-US" b="1" dirty="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print(</a:t>
            </a:r>
            <a:r>
              <a:rPr lang="en-US" b="1" dirty="0" err="1" smtClean="0">
                <a:solidFill>
                  <a:schemeClr val="tx1">
                    <a:lumMod val="95000"/>
                    <a:lumOff val="5000"/>
                  </a:schemeClr>
                </a:solidFill>
                <a:latin typeface="Times New Roman" pitchFamily="18" charset="0"/>
                <a:cs typeface="Times New Roman" pitchFamily="18" charset="0"/>
              </a:rPr>
              <a:t>f.read</a:t>
            </a:r>
            <a:r>
              <a:rPr lang="en-US" b="1" dirty="0" smtClean="0">
                <a:solidFill>
                  <a:schemeClr val="tx1">
                    <a:lumMod val="95000"/>
                    <a:lumOff val="5000"/>
                  </a:schemeClr>
                </a:solidFill>
                <a:latin typeface="Times New Roman" pitchFamily="18" charset="0"/>
                <a:cs typeface="Times New Roman" pitchFamily="18" charset="0"/>
              </a:rPr>
              <a:t>(3))</a:t>
            </a:r>
            <a:r>
              <a:rPr lang="en-US" b="1" dirty="0">
                <a:solidFill>
                  <a:schemeClr val="tx1">
                    <a:lumMod val="95000"/>
                    <a:lumOff val="5000"/>
                  </a:schemeClr>
                </a:solidFill>
                <a:latin typeface="Times New Roman" pitchFamily="18" charset="0"/>
                <a:cs typeface="Times New Roman" pitchFamily="18" charset="0"/>
              </a:rPr>
              <a:t>			</a:t>
            </a:r>
            <a:endParaRPr lang="en-US" b="1" dirty="0" smtClean="0">
              <a:solidFill>
                <a:schemeClr val="tx1">
                  <a:lumMod val="95000"/>
                  <a:lumOff val="5000"/>
                </a:schemeClr>
              </a:solidFill>
              <a:latin typeface="Times New Roman" pitchFamily="18" charset="0"/>
              <a:cs typeface="Times New Roman" pitchFamily="18" charset="0"/>
            </a:endParaRPr>
          </a:p>
          <a:p>
            <a:pPr marL="482600" indent="-457200" algn="l">
              <a:buFont typeface="Wingdings" pitchFamily="2" charset="2"/>
              <a:buChar char="§"/>
            </a:pPr>
            <a:endParaRPr lang="en-US" b="1" dirty="0" smtClean="0">
              <a:solidFill>
                <a:schemeClr val="tx1">
                  <a:lumMod val="95000"/>
                  <a:lumOff val="5000"/>
                </a:schemeClr>
              </a:solidFill>
              <a:latin typeface="Times New Roman" pitchFamily="18" charset="0"/>
              <a:cs typeface="Times New Roman" pitchFamily="18" charset="0"/>
            </a:endParaRPr>
          </a:p>
          <a:p>
            <a:pPr marL="25400" indent="0" algn="l"/>
            <a:r>
              <a:rPr lang="en-US" b="1" dirty="0" smtClean="0">
                <a:solidFill>
                  <a:schemeClr val="tx1">
                    <a:lumMod val="95000"/>
                    <a:lumOff val="5000"/>
                  </a:schemeClr>
                </a:solidFill>
                <a:latin typeface="Times New Roman" pitchFamily="18" charset="0"/>
                <a:cs typeface="Times New Roman" pitchFamily="18" charset="0"/>
              </a:rPr>
              <a:t>f=open(“</a:t>
            </a:r>
            <a:r>
              <a:rPr lang="en-US" b="1" dirty="0" err="1" smtClean="0">
                <a:solidFill>
                  <a:schemeClr val="tx1">
                    <a:lumMod val="95000"/>
                    <a:lumOff val="5000"/>
                  </a:schemeClr>
                </a:solidFill>
                <a:latin typeface="Times New Roman" pitchFamily="18" charset="0"/>
                <a:cs typeface="Times New Roman" pitchFamily="18" charset="0"/>
              </a:rPr>
              <a:t>ss.txt”,”r</a:t>
            </a:r>
            <a:r>
              <a:rPr lang="en-US" b="1" dirty="0" smtClean="0">
                <a:solidFill>
                  <a:schemeClr val="tx1">
                    <a:lumMod val="95000"/>
                    <a:lumOff val="5000"/>
                  </a:schemeClr>
                </a:solidFill>
                <a:latin typeface="Times New Roman" pitchFamily="18" charset="0"/>
                <a:cs typeface="Times New Roman" pitchFamily="18" charset="0"/>
              </a:rPr>
              <a:t>”)</a:t>
            </a:r>
          </a:p>
          <a:p>
            <a:pPr marL="25400" indent="0" algn="l"/>
            <a:r>
              <a:rPr lang="en-US" b="1" dirty="0">
                <a:solidFill>
                  <a:schemeClr val="tx1">
                    <a:lumMod val="95000"/>
                    <a:lumOff val="5000"/>
                  </a:schemeClr>
                </a:solidFill>
                <a:latin typeface="Times New Roman" pitchFamily="18" charset="0"/>
                <a:cs typeface="Times New Roman" pitchFamily="18" charset="0"/>
              </a:rPr>
              <a:t>s</a:t>
            </a:r>
            <a:r>
              <a:rPr lang="en-US" b="1" dirty="0" smtClean="0">
                <a:solidFill>
                  <a:schemeClr val="tx1">
                    <a:lumMod val="95000"/>
                    <a:lumOff val="5000"/>
                  </a:schemeClr>
                </a:solidFill>
                <a:latin typeface="Times New Roman" pitchFamily="18" charset="0"/>
                <a:cs typeface="Times New Roman" pitchFamily="18" charset="0"/>
              </a:rPr>
              <a:t>=</a:t>
            </a:r>
            <a:r>
              <a:rPr lang="en-US" b="1" dirty="0" err="1" smtClean="0">
                <a:solidFill>
                  <a:schemeClr val="tx1">
                    <a:lumMod val="95000"/>
                    <a:lumOff val="5000"/>
                  </a:schemeClr>
                </a:solidFill>
                <a:latin typeface="Times New Roman" pitchFamily="18" charset="0"/>
                <a:cs typeface="Times New Roman" pitchFamily="18" charset="0"/>
              </a:rPr>
              <a:t>f.readline</a:t>
            </a:r>
            <a:r>
              <a:rPr lang="en-US" b="1" dirty="0" smtClean="0">
                <a:solidFill>
                  <a:schemeClr val="tx1">
                    <a:lumMod val="95000"/>
                    <a:lumOff val="5000"/>
                  </a:schemeClr>
                </a:solidFill>
                <a:latin typeface="Times New Roman" pitchFamily="18" charset="0"/>
                <a:cs typeface="Times New Roman" pitchFamily="18" charset="0"/>
              </a:rPr>
              <a:t>()</a:t>
            </a:r>
          </a:p>
          <a:p>
            <a:pPr marL="25400" indent="0" algn="l"/>
            <a:r>
              <a:rPr lang="en-US" b="1" dirty="0" smtClean="0">
                <a:solidFill>
                  <a:schemeClr val="tx1">
                    <a:lumMod val="95000"/>
                    <a:lumOff val="5000"/>
                  </a:schemeClr>
                </a:solidFill>
                <a:latin typeface="Times New Roman" pitchFamily="18" charset="0"/>
                <a:cs typeface="Times New Roman" pitchFamily="18" charset="0"/>
              </a:rPr>
              <a:t>Print(s)</a:t>
            </a:r>
          </a:p>
          <a:p>
            <a:pPr marL="25400" indent="0" algn="l"/>
            <a:r>
              <a:rPr lang="en-US" b="1" dirty="0">
                <a:solidFill>
                  <a:schemeClr val="tx1">
                    <a:lumMod val="95000"/>
                    <a:lumOff val="5000"/>
                  </a:schemeClr>
                </a:solidFill>
                <a:latin typeface="Times New Roman" pitchFamily="18" charset="0"/>
                <a:cs typeface="Times New Roman" pitchFamily="18" charset="0"/>
              </a:rPr>
              <a:t>s</a:t>
            </a:r>
            <a:r>
              <a:rPr lang="en-US" b="1" dirty="0" smtClean="0">
                <a:solidFill>
                  <a:schemeClr val="tx1">
                    <a:lumMod val="95000"/>
                    <a:lumOff val="5000"/>
                  </a:schemeClr>
                </a:solidFill>
                <a:latin typeface="Times New Roman" pitchFamily="18" charset="0"/>
                <a:cs typeface="Times New Roman" pitchFamily="18" charset="0"/>
              </a:rPr>
              <a:t>=</a:t>
            </a:r>
            <a:r>
              <a:rPr lang="en-US" b="1" dirty="0" err="1" smtClean="0">
                <a:solidFill>
                  <a:schemeClr val="tx1">
                    <a:lumMod val="95000"/>
                    <a:lumOff val="5000"/>
                  </a:schemeClr>
                </a:solidFill>
                <a:latin typeface="Times New Roman" pitchFamily="18" charset="0"/>
                <a:cs typeface="Times New Roman" pitchFamily="18" charset="0"/>
              </a:rPr>
              <a:t>f.readline</a:t>
            </a:r>
            <a:r>
              <a:rPr lang="en-US" b="1" dirty="0" smtClean="0">
                <a:solidFill>
                  <a:schemeClr val="tx1">
                    <a:lumMod val="95000"/>
                    <a:lumOff val="5000"/>
                  </a:schemeClr>
                </a:solidFill>
                <a:latin typeface="Times New Roman" pitchFamily="18" charset="0"/>
                <a:cs typeface="Times New Roman" pitchFamily="18" charset="0"/>
              </a:rPr>
              <a:t>()					</a:t>
            </a:r>
          </a:p>
          <a:p>
            <a:pPr marL="25400" indent="0" algn="l"/>
            <a:r>
              <a:rPr lang="en-US" b="1" dirty="0" smtClean="0">
                <a:solidFill>
                  <a:schemeClr val="tx1">
                    <a:lumMod val="95000"/>
                    <a:lumOff val="5000"/>
                  </a:schemeClr>
                </a:solidFill>
                <a:latin typeface="Times New Roman" pitchFamily="18" charset="0"/>
                <a:cs typeface="Times New Roman" pitchFamily="18" charset="0"/>
              </a:rPr>
              <a:t>Print(s)</a:t>
            </a:r>
          </a:p>
          <a:p>
            <a:pPr marL="482600" indent="-457200" algn="l">
              <a:buFont typeface="Wingdings" pitchFamily="2" charset="2"/>
              <a:buChar char="§"/>
            </a:pPr>
            <a:endParaRPr lang="en-US" b="1" dirty="0" smtClean="0">
              <a:solidFill>
                <a:schemeClr val="tx1">
                  <a:lumMod val="95000"/>
                  <a:lumOff val="5000"/>
                </a:schemeClr>
              </a:solidFill>
              <a:latin typeface="Times New Roman" pitchFamily="18" charset="0"/>
              <a:cs typeface="Times New Roman" pitchFamily="18" charset="0"/>
            </a:endParaRPr>
          </a:p>
          <a:p>
            <a:pPr marL="25400" indent="0" algn="l"/>
            <a:r>
              <a:rPr lang="en-US" b="1" dirty="0">
                <a:solidFill>
                  <a:schemeClr val="tx1">
                    <a:lumMod val="95000"/>
                    <a:lumOff val="5000"/>
                  </a:schemeClr>
                </a:solidFill>
                <a:latin typeface="Times New Roman" pitchFamily="18" charset="0"/>
                <a:cs typeface="Times New Roman" pitchFamily="18" charset="0"/>
              </a:rPr>
              <a:t>f=open(“</a:t>
            </a:r>
            <a:r>
              <a:rPr lang="en-US" b="1" dirty="0" err="1">
                <a:solidFill>
                  <a:schemeClr val="tx1">
                    <a:lumMod val="95000"/>
                    <a:lumOff val="5000"/>
                  </a:schemeClr>
                </a:solidFill>
                <a:latin typeface="Times New Roman" pitchFamily="18" charset="0"/>
                <a:cs typeface="Times New Roman" pitchFamily="18" charset="0"/>
              </a:rPr>
              <a:t>ss.txt”,”r</a:t>
            </a:r>
            <a:r>
              <a:rPr lang="en-US" b="1" dirty="0">
                <a:solidFill>
                  <a:schemeClr val="tx1">
                    <a:lumMod val="95000"/>
                    <a:lumOff val="5000"/>
                  </a:schemeClr>
                </a:solidFill>
                <a:latin typeface="Times New Roman" pitchFamily="18" charset="0"/>
                <a:cs typeface="Times New Roman" pitchFamily="18" charset="0"/>
              </a:rPr>
              <a:t>”)</a:t>
            </a:r>
          </a:p>
          <a:p>
            <a:pPr marL="25400" indent="0" algn="l"/>
            <a:r>
              <a:rPr lang="en-US" b="1" dirty="0" smtClean="0">
                <a:solidFill>
                  <a:schemeClr val="tx1">
                    <a:lumMod val="95000"/>
                    <a:lumOff val="5000"/>
                  </a:schemeClr>
                </a:solidFill>
                <a:latin typeface="Times New Roman" pitchFamily="18" charset="0"/>
                <a:cs typeface="Times New Roman" pitchFamily="18" charset="0"/>
              </a:rPr>
              <a:t>s=</a:t>
            </a:r>
            <a:r>
              <a:rPr lang="en-US" b="1" dirty="0" err="1" smtClean="0">
                <a:solidFill>
                  <a:schemeClr val="tx1">
                    <a:lumMod val="95000"/>
                    <a:lumOff val="5000"/>
                  </a:schemeClr>
                </a:solidFill>
                <a:latin typeface="Times New Roman" pitchFamily="18" charset="0"/>
                <a:cs typeface="Times New Roman" pitchFamily="18" charset="0"/>
              </a:rPr>
              <a:t>f.readline</a:t>
            </a:r>
            <a:r>
              <a:rPr lang="en-US" b="1" dirty="0">
                <a:solidFill>
                  <a:schemeClr val="tx1">
                    <a:lumMod val="95000"/>
                    <a:lumOff val="5000"/>
                  </a:schemeClr>
                </a:solidFill>
                <a:latin typeface="Times New Roman" pitchFamily="18" charset="0"/>
                <a:cs typeface="Times New Roman" pitchFamily="18" charset="0"/>
              </a:rPr>
              <a:t>()</a:t>
            </a:r>
          </a:p>
          <a:p>
            <a:pPr marL="25400" indent="0" algn="l"/>
            <a:r>
              <a:rPr lang="en-US" b="1" dirty="0">
                <a:solidFill>
                  <a:schemeClr val="tx1">
                    <a:lumMod val="95000"/>
                    <a:lumOff val="5000"/>
                  </a:schemeClr>
                </a:solidFill>
                <a:latin typeface="Times New Roman" pitchFamily="18" charset="0"/>
                <a:cs typeface="Times New Roman" pitchFamily="18" charset="0"/>
              </a:rPr>
              <a:t>Print(</a:t>
            </a:r>
            <a:r>
              <a:rPr lang="en-US" b="1" dirty="0" err="1">
                <a:solidFill>
                  <a:schemeClr val="tx1">
                    <a:lumMod val="95000"/>
                    <a:lumOff val="5000"/>
                  </a:schemeClr>
                </a:solidFill>
                <a:latin typeface="Times New Roman" pitchFamily="18" charset="0"/>
                <a:cs typeface="Times New Roman" pitchFamily="18" charset="0"/>
              </a:rPr>
              <a:t>s,end</a:t>
            </a:r>
            <a:r>
              <a:rPr lang="en-US" b="1" dirty="0">
                <a:solidFill>
                  <a:schemeClr val="tx1">
                    <a:lumMod val="95000"/>
                    <a:lumOff val="5000"/>
                  </a:schemeClr>
                </a:solidFill>
                <a:latin typeface="Times New Roman" pitchFamily="18" charset="0"/>
                <a:cs typeface="Times New Roman" pitchFamily="18" charset="0"/>
              </a:rPr>
              <a:t>=“ </a:t>
            </a:r>
            <a:r>
              <a:rPr lang="en-US" b="1" dirty="0" smtClean="0">
                <a:solidFill>
                  <a:schemeClr val="tx1">
                    <a:lumMod val="95000"/>
                    <a:lumOff val="5000"/>
                  </a:schemeClr>
                </a:solidFill>
                <a:latin typeface="Times New Roman" pitchFamily="18" charset="0"/>
                <a:cs typeface="Times New Roman" pitchFamily="18" charset="0"/>
              </a:rPr>
              <a:t>“)</a:t>
            </a:r>
          </a:p>
          <a:p>
            <a:pPr marL="25400" indent="0" algn="l"/>
            <a:r>
              <a:rPr lang="en-US" b="1" dirty="0" smtClean="0">
                <a:solidFill>
                  <a:schemeClr val="tx1">
                    <a:lumMod val="95000"/>
                    <a:lumOff val="5000"/>
                  </a:schemeClr>
                </a:solidFill>
                <a:latin typeface="Times New Roman" pitchFamily="18" charset="0"/>
                <a:cs typeface="Times New Roman" pitchFamily="18" charset="0"/>
              </a:rPr>
              <a:t>s=</a:t>
            </a:r>
            <a:r>
              <a:rPr lang="en-US" b="1" dirty="0" err="1" smtClean="0">
                <a:solidFill>
                  <a:schemeClr val="tx1">
                    <a:lumMod val="95000"/>
                    <a:lumOff val="5000"/>
                  </a:schemeClr>
                </a:solidFill>
                <a:latin typeface="Times New Roman" pitchFamily="18" charset="0"/>
                <a:cs typeface="Times New Roman" pitchFamily="18" charset="0"/>
              </a:rPr>
              <a:t>f.readline</a:t>
            </a:r>
            <a:r>
              <a:rPr lang="en-US" b="1" dirty="0" smtClean="0">
                <a:solidFill>
                  <a:schemeClr val="tx1">
                    <a:lumMod val="95000"/>
                    <a:lumOff val="5000"/>
                  </a:schemeClr>
                </a:solidFill>
                <a:latin typeface="Times New Roman" pitchFamily="18" charset="0"/>
                <a:cs typeface="Times New Roman" pitchFamily="18" charset="0"/>
              </a:rPr>
              <a:t>()</a:t>
            </a:r>
          </a:p>
          <a:p>
            <a:pPr marL="25400" indent="0" algn="l"/>
            <a:r>
              <a:rPr lang="en-US" b="1" dirty="0" smtClean="0">
                <a:solidFill>
                  <a:schemeClr val="tx1">
                    <a:lumMod val="95000"/>
                    <a:lumOff val="5000"/>
                  </a:schemeClr>
                </a:solidFill>
                <a:latin typeface="Times New Roman" pitchFamily="18" charset="0"/>
                <a:cs typeface="Times New Roman" pitchFamily="18" charset="0"/>
              </a:rPr>
              <a:t>Print(s</a:t>
            </a:r>
            <a:r>
              <a:rPr lang="en-US" b="1" dirty="0">
                <a:solidFill>
                  <a:schemeClr val="tx1">
                    <a:lumMod val="95000"/>
                    <a:lumOff val="5000"/>
                  </a:schemeClr>
                </a:solidFill>
                <a:latin typeface="Times New Roman" pitchFamily="18" charset="0"/>
                <a:cs typeface="Times New Roman" pitchFamily="18" charset="0"/>
              </a:rPr>
              <a:t>)</a:t>
            </a:r>
          </a:p>
          <a:p>
            <a:pPr marL="482600" indent="-457200" algn="l">
              <a:buFont typeface="Wingdings" pitchFamily="2" charset="2"/>
              <a:buChar char="§"/>
            </a:pPr>
            <a:endParaRPr lang="en-US" b="1" dirty="0">
              <a:solidFill>
                <a:schemeClr val="tx1">
                  <a:lumMod val="95000"/>
                  <a:lumOff val="5000"/>
                </a:schemeClr>
              </a:solidFill>
              <a:latin typeface="Times New Roman" pitchFamily="18" charset="0"/>
              <a:cs typeface="Times New Roman" pitchFamily="18" charset="0"/>
            </a:endParaRPr>
          </a:p>
          <a:p>
            <a:pPr algn="l"/>
            <a:r>
              <a:rPr lang="en-US" b="1" dirty="0">
                <a:solidFill>
                  <a:schemeClr val="tx1">
                    <a:lumMod val="95000"/>
                    <a:lumOff val="5000"/>
                  </a:schemeClr>
                </a:solidFill>
                <a:latin typeface="Times New Roman" pitchFamily="18" charset="0"/>
                <a:cs typeface="Times New Roman" pitchFamily="18" charset="0"/>
              </a:rPr>
              <a:t>		</a:t>
            </a:r>
            <a:endParaRPr lang="en-IN"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a:t>
            </a:fld>
            <a:endParaRPr lang="en-US"/>
          </a:p>
        </p:txBody>
      </p:sp>
      <p:sp>
        <p:nvSpPr>
          <p:cNvPr id="5" name="Cloud 4"/>
          <p:cNvSpPr/>
          <p:nvPr/>
        </p:nvSpPr>
        <p:spPr>
          <a:xfrm>
            <a:off x="7277878" y="1959429"/>
            <a:ext cx="3694922" cy="177281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 B </a:t>
            </a:r>
            <a:endParaRPr lang="en-IN" dirty="0"/>
          </a:p>
        </p:txBody>
      </p:sp>
      <p:sp>
        <p:nvSpPr>
          <p:cNvPr id="6" name="Cloud 5"/>
          <p:cNvSpPr/>
          <p:nvPr/>
        </p:nvSpPr>
        <p:spPr>
          <a:xfrm>
            <a:off x="7277878" y="3977951"/>
            <a:ext cx="3694922" cy="177281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 B C D </a:t>
            </a:r>
          </a:p>
          <a:p>
            <a:pPr algn="ctr"/>
            <a:endParaRPr lang="en-US" dirty="0"/>
          </a:p>
          <a:p>
            <a:pPr algn="ctr"/>
            <a:r>
              <a:rPr lang="en-US" dirty="0" smtClean="0"/>
              <a:t>E F G</a:t>
            </a:r>
            <a:endParaRPr lang="en-IN" dirty="0"/>
          </a:p>
        </p:txBody>
      </p:sp>
      <p:sp>
        <p:nvSpPr>
          <p:cNvPr id="7" name="Cloud 6"/>
          <p:cNvSpPr/>
          <p:nvPr/>
        </p:nvSpPr>
        <p:spPr>
          <a:xfrm>
            <a:off x="7430278" y="6257731"/>
            <a:ext cx="3694922" cy="1772816"/>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A B C D</a:t>
            </a:r>
          </a:p>
          <a:p>
            <a:pPr algn="ctr"/>
            <a:r>
              <a:rPr lang="en-US" dirty="0" smtClean="0"/>
              <a:t>E F G</a:t>
            </a:r>
            <a:endParaRPr lang="en-IN" dirty="0"/>
          </a:p>
        </p:txBody>
      </p:sp>
    </p:spTree>
    <p:extLst>
      <p:ext uri="{BB962C8B-B14F-4D97-AF65-F5344CB8AC3E}">
        <p14:creationId xmlns="" xmlns:p14="http://schemas.microsoft.com/office/powerpoint/2010/main" val="3045760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90</a:t>
            </a:fld>
            <a:endParaRPr lang="en-US"/>
          </a:p>
        </p:txBody>
      </p:sp>
      <p:pic>
        <p:nvPicPr>
          <p:cNvPr id="409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91</a:t>
            </a:fld>
            <a:endParaRPr lang="en-US"/>
          </a:p>
        </p:txBody>
      </p:sp>
      <p:pic>
        <p:nvPicPr>
          <p:cNvPr id="5122"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92</a:t>
            </a:fld>
            <a:endParaRPr lang="en-US"/>
          </a:p>
        </p:txBody>
      </p:sp>
      <p:pic>
        <p:nvPicPr>
          <p:cNvPr id="614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93</a:t>
            </a:fld>
            <a:endParaRPr lang="en-US"/>
          </a:p>
        </p:txBody>
      </p:sp>
      <p:pic>
        <p:nvPicPr>
          <p:cNvPr id="717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94</a:t>
            </a:fld>
            <a:endParaRPr lang="en-US"/>
          </a:p>
        </p:txBody>
      </p:sp>
      <p:pic>
        <p:nvPicPr>
          <p:cNvPr id="8194" name="Picture 2"/>
          <p:cNvPicPr>
            <a:picLocks noChangeAspect="1" noChangeArrowheads="1"/>
          </p:cNvPicPr>
          <p:nvPr/>
        </p:nvPicPr>
        <p:blipFill>
          <a:blip r:embed="rId2"/>
          <a:srcRect/>
          <a:stretch>
            <a:fillRect/>
          </a:stretch>
        </p:blipFill>
        <p:spPr bwMode="auto">
          <a:xfrm>
            <a:off x="0" y="0"/>
            <a:ext cx="18288000" cy="102870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5596"/>
            <a:ext cx="15556832" cy="7422649"/>
          </a:xfrm>
        </p:spPr>
        <p:txBody>
          <a:bodyPr/>
          <a:lstStyle/>
          <a:p>
            <a:r>
              <a:rPr lang="en-IN" b="1" u="sng" dirty="0" smtClean="0">
                <a:latin typeface="Arial" pitchFamily="34" charset="0"/>
                <a:cs typeface="Arial" pitchFamily="34" charset="0"/>
              </a:rPr>
              <a:t>The Tell() Function</a:t>
            </a:r>
            <a:br>
              <a:rPr lang="en-IN" b="1" u="sng" dirty="0" smtClean="0">
                <a:latin typeface="Arial" pitchFamily="34" charset="0"/>
                <a:cs typeface="Arial" pitchFamily="34" charset="0"/>
              </a:rPr>
            </a:br>
            <a:r>
              <a:rPr lang="en-IN" b="1" dirty="0" smtClean="0">
                <a:latin typeface="Arial" pitchFamily="34" charset="0"/>
                <a:cs typeface="Arial" pitchFamily="34" charset="0"/>
              </a:rPr>
              <a:t>The tell() function returns the current position of file pointer in the </a:t>
            </a:r>
            <a:r>
              <a:rPr lang="en-IN" b="1" dirty="0" err="1" smtClean="0">
                <a:latin typeface="Arial" pitchFamily="34" charset="0"/>
                <a:cs typeface="Arial" pitchFamily="34" charset="0"/>
              </a:rPr>
              <a:t>file.It</a:t>
            </a:r>
            <a:r>
              <a:rPr lang="en-IN" b="1" dirty="0" smtClean="0">
                <a:latin typeface="Arial" pitchFamily="34" charset="0"/>
                <a:cs typeface="Arial" pitchFamily="34" charset="0"/>
              </a:rPr>
              <a:t> is used as per the following syntax:</a:t>
            </a:r>
            <a:br>
              <a:rPr lang="en-IN" b="1" dirty="0" smtClean="0">
                <a:latin typeface="Arial" pitchFamily="34" charset="0"/>
                <a:cs typeface="Arial" pitchFamily="34" charset="0"/>
              </a:rPr>
            </a:br>
            <a:r>
              <a:rPr lang="en-IN" b="1" dirty="0" smtClean="0">
                <a:solidFill>
                  <a:srgbClr val="FF0000"/>
                </a:solidFill>
                <a:latin typeface="Arial" pitchFamily="34" charset="0"/>
                <a:cs typeface="Arial" pitchFamily="34" charset="0"/>
              </a:rPr>
              <a:t>&lt;file-object&gt;.tell()</a:t>
            </a:r>
            <a:r>
              <a:rPr lang="en-IN" b="1" dirty="0" smtClean="0">
                <a:latin typeface="Arial" pitchFamily="34" charset="0"/>
                <a:cs typeface="Arial" pitchFamily="34" charset="0"/>
              </a:rPr>
              <a:t/>
            </a:r>
            <a:br>
              <a:rPr lang="en-IN" b="1" dirty="0" smtClean="0">
                <a:latin typeface="Arial" pitchFamily="34" charset="0"/>
                <a:cs typeface="Arial" pitchFamily="34" charset="0"/>
              </a:rPr>
            </a:br>
            <a:r>
              <a:rPr lang="en-IN" b="1" dirty="0" smtClean="0">
                <a:latin typeface="Arial" pitchFamily="34" charset="0"/>
                <a:cs typeface="Arial" pitchFamily="34" charset="0"/>
              </a:rPr>
              <a:t>where </a:t>
            </a:r>
            <a:r>
              <a:rPr lang="en-IN" b="1" dirty="0" smtClean="0">
                <a:solidFill>
                  <a:srgbClr val="FF0000"/>
                </a:solidFill>
                <a:latin typeface="Arial" pitchFamily="34" charset="0"/>
                <a:cs typeface="Arial" pitchFamily="34" charset="0"/>
              </a:rPr>
              <a:t>file-object</a:t>
            </a:r>
            <a:r>
              <a:rPr lang="en-IN" b="1" dirty="0" smtClean="0">
                <a:latin typeface="Arial" pitchFamily="34" charset="0"/>
                <a:cs typeface="Arial" pitchFamily="34" charset="0"/>
              </a:rPr>
              <a:t> is the handle of the open </a:t>
            </a:r>
            <a:r>
              <a:rPr lang="en-IN" b="1" dirty="0" err="1" smtClean="0">
                <a:latin typeface="Arial" pitchFamily="34" charset="0"/>
                <a:cs typeface="Arial" pitchFamily="34" charset="0"/>
              </a:rPr>
              <a:t>file,eg:if</a:t>
            </a:r>
            <a:r>
              <a:rPr lang="en-IN" b="1" dirty="0" smtClean="0">
                <a:latin typeface="Arial" pitchFamily="34" charset="0"/>
                <a:cs typeface="Arial" pitchFamily="34" charset="0"/>
              </a:rPr>
              <a:t> the file is opened with handle </a:t>
            </a:r>
            <a:r>
              <a:rPr lang="en-IN" b="1" dirty="0" err="1" smtClean="0">
                <a:solidFill>
                  <a:srgbClr val="FF0000"/>
                </a:solidFill>
                <a:latin typeface="Arial" pitchFamily="34" charset="0"/>
                <a:cs typeface="Arial" pitchFamily="34" charset="0"/>
              </a:rPr>
              <a:t>fin</a:t>
            </a:r>
            <a:r>
              <a:rPr lang="en-IN" b="1" dirty="0" err="1" smtClean="0">
                <a:latin typeface="Arial" pitchFamily="34" charset="0"/>
                <a:cs typeface="Arial" pitchFamily="34" charset="0"/>
              </a:rPr>
              <a:t>,then</a:t>
            </a:r>
            <a:r>
              <a:rPr lang="en-IN" b="1" dirty="0" smtClean="0">
                <a:latin typeface="Arial" pitchFamily="34" charset="0"/>
                <a:cs typeface="Arial" pitchFamily="34" charset="0"/>
              </a:rPr>
              <a:t> </a:t>
            </a:r>
            <a:r>
              <a:rPr lang="en-IN" b="1" dirty="0" err="1" smtClean="0">
                <a:solidFill>
                  <a:srgbClr val="FF0000"/>
                </a:solidFill>
                <a:latin typeface="Arial" pitchFamily="34" charset="0"/>
                <a:cs typeface="Arial" pitchFamily="34" charset="0"/>
              </a:rPr>
              <a:t>fin.tell</a:t>
            </a:r>
            <a:r>
              <a:rPr lang="en-IN" b="1" dirty="0" smtClean="0">
                <a:solidFill>
                  <a:srgbClr val="FF0000"/>
                </a:solidFill>
                <a:latin typeface="Arial" pitchFamily="34" charset="0"/>
                <a:cs typeface="Arial" pitchFamily="34" charset="0"/>
              </a:rPr>
              <a:t>() </a:t>
            </a:r>
            <a:r>
              <a:rPr lang="en-IN" b="1" dirty="0" smtClean="0">
                <a:latin typeface="Arial" pitchFamily="34" charset="0"/>
                <a:cs typeface="Arial" pitchFamily="34" charset="0"/>
              </a:rPr>
              <a:t>will give you the position of file pointer in the file opened with the handle</a:t>
            </a:r>
            <a:r>
              <a:rPr lang="en-IN" b="1" dirty="0" smtClean="0">
                <a:solidFill>
                  <a:srgbClr val="FF0000"/>
                </a:solidFill>
                <a:latin typeface="Arial" pitchFamily="34" charset="0"/>
                <a:cs typeface="Arial" pitchFamily="34" charset="0"/>
              </a:rPr>
              <a:t> fin</a:t>
            </a:r>
            <a:r>
              <a:rPr lang="en-IN" b="1" dirty="0" smtClean="0">
                <a:latin typeface="Arial" pitchFamily="34" charset="0"/>
                <a:cs typeface="Arial" pitchFamily="34" charset="0"/>
              </a:rPr>
              <a:t>.</a:t>
            </a:r>
            <a:endParaRPr lang="en-US" b="1" dirty="0">
              <a:latin typeface="Arial" pitchFamily="34" charset="0"/>
              <a:cs typeface="Arial" pitchFamily="34" charset="0"/>
            </a:endParaRPr>
          </a:p>
        </p:txBody>
      </p:sp>
      <p:sp>
        <p:nvSpPr>
          <p:cNvPr id="3" name="Subtitle 2"/>
          <p:cNvSpPr>
            <a:spLocks noGrp="1"/>
          </p:cNvSpPr>
          <p:nvPr>
            <p:ph type="subTitle" idx="1"/>
          </p:nvPr>
        </p:nvSpPr>
        <p:spPr>
          <a:xfrm>
            <a:off x="1371600" y="10768263"/>
            <a:ext cx="6400800" cy="1752600"/>
          </a:xfrm>
        </p:spPr>
        <p:txBody>
          <a:bodyPr/>
          <a:lstStyle/>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95</a:t>
            </a:fld>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96</a:t>
            </a:fld>
            <a:endParaRPr lang="en-US"/>
          </a:p>
        </p:txBody>
      </p:sp>
      <p:pic>
        <p:nvPicPr>
          <p:cNvPr id="9218"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97</a:t>
            </a:fld>
            <a:endParaRPr lang="en-US"/>
          </a:p>
        </p:txBody>
      </p:sp>
      <p:pic>
        <p:nvPicPr>
          <p:cNvPr id="10242"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98</a:t>
            </a:fld>
            <a:endParaRPr lang="en-US"/>
          </a:p>
        </p:txBody>
      </p:sp>
      <p:pic>
        <p:nvPicPr>
          <p:cNvPr id="11266"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pPr marL="0" lvl="0" indent="0" algn="r" rtl="0">
                <a:spcBef>
                  <a:spcPts val="0"/>
                </a:spcBef>
                <a:spcAft>
                  <a:spcPts val="0"/>
                </a:spcAft>
                <a:buNone/>
              </a:pPr>
              <a:t>99</a:t>
            </a:fld>
            <a:endParaRPr lang="en-US"/>
          </a:p>
        </p:txBody>
      </p:sp>
      <p:pic>
        <p:nvPicPr>
          <p:cNvPr id="12290" name="Picture 2"/>
          <p:cNvPicPr>
            <a:picLocks noChangeAspect="1" noChangeArrowheads="1"/>
          </p:cNvPicPr>
          <p:nvPr/>
        </p:nvPicPr>
        <p:blipFill>
          <a:blip r:embed="rId2"/>
          <a:srcRect/>
          <a:stretch>
            <a:fillRect/>
          </a:stretch>
        </p:blipFill>
        <p:spPr bwMode="auto">
          <a:xfrm>
            <a:off x="0" y="0"/>
            <a:ext cx="18288000" cy="1028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006E3624ECFC548A4DF86F008EAC208" ma:contentTypeVersion="10" ma:contentTypeDescription="Create a new document." ma:contentTypeScope="" ma:versionID="c0eef51cb135e67df0bfc52da9099bef">
  <xsd:schema xmlns:xsd="http://www.w3.org/2001/XMLSchema" xmlns:xs="http://www.w3.org/2001/XMLSchema" xmlns:p="http://schemas.microsoft.com/office/2006/metadata/properties" xmlns:ns2="e91115c6-dbcc-4792-b5e1-0b7c1f988c2a" targetNamespace="http://schemas.microsoft.com/office/2006/metadata/properties" ma:root="true" ma:fieldsID="538f8882bc98f3349fd7f5e5153c3733" ns2:_="">
    <xsd:import namespace="e91115c6-dbcc-4792-b5e1-0b7c1f988c2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1115c6-dbcc-4792-b5e1-0b7c1f988c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E646F4-D94D-476D-BA6E-BB8C17DCB418}">
  <ds:schemaRefs>
    <ds:schemaRef ds:uri="e91115c6-dbcc-4792-b5e1-0b7c1f988c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2ABBBBF-3E13-4417-BC7E-42FBCAC93BA0}">
  <ds:schemaRefs>
    <ds:schemaRef ds:uri="http://www.w3.org/XML/1998/namespace"/>
    <ds:schemaRef ds:uri="e91115c6-dbcc-4792-b5e1-0b7c1f988c2a"/>
    <ds:schemaRef ds:uri="http://schemas.microsoft.com/office/2006/documentManagement/types"/>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5EADCFFC-7B2F-4BDB-A115-A25E016210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4455</TotalTime>
  <Words>710</Words>
  <Application>Microsoft Office PowerPoint</Application>
  <PresentationFormat>Custom</PresentationFormat>
  <Paragraphs>264</Paragraphs>
  <Slides>119</Slides>
  <Notes>2</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Slide 1</vt:lpstr>
      <vt:lpstr>         File Handling </vt:lpstr>
      <vt:lpstr>Slide 3</vt:lpstr>
      <vt:lpstr>Contd...</vt:lpstr>
      <vt:lpstr>Slide 5</vt:lpstr>
      <vt:lpstr>Access Modes</vt:lpstr>
      <vt:lpstr>Contd….</vt:lpstr>
      <vt:lpstr>Contd…</vt:lpstr>
      <vt:lpstr>Contd…</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jjjjjjjjjjjjjjjjjjjjjjjjjjjjjjjjjjjjjjjjjjjjjjjjjjjyu6755555555555555555555</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          The flush() function forces the writing of data on disc still pending in output buffer The flush() method in Python file handling clears the internal buffer of the file. In Python, files are automatically flushed while closing them. However, a programmer can flush a file before closing it by using the flush() method. This method does not require any parameters and it does not return anything.</vt:lpstr>
      <vt:lpstr>Slide 58</vt:lpstr>
      <vt:lpstr>Slide 59</vt:lpstr>
      <vt:lpstr>Slide 60</vt:lpstr>
      <vt:lpstr>Slide 61</vt:lpstr>
      <vt:lpstr>Slide 62</vt:lpstr>
      <vt:lpstr>Slide 63</vt:lpstr>
      <vt:lpstr>Slide 64</vt:lpstr>
      <vt:lpstr>File Pointer: Every file maintains a file pointer which tells the current position in the file where writing or reading will take place. A file pointer in this context works like a book mark in a book.</vt:lpstr>
      <vt:lpstr>Whenever you read something from the file or write onto a file,then these two things happen involving file pointer: (i) This operator takes place at the position of file pointer. (ii) File pointer advances by the specified number of bytes.  A file pointer stores the current position of a read or write within a file. All operations within the file are made with reference to the pointer. The data type of this pointer is defined in stdio. h and is named FILE. Eg:BOOKMARK  </vt:lpstr>
      <vt:lpstr>Standard input,output and error streams Input-The keyboard Output-The monitor if any error if occurs is also displayed on the monitor.So the monitor is also standard error device. Standard input device(stdin)-reads from the keyboard. Standard Output device(stdout)-prints to the display and can be redirected as standard input. Standard error device(stderr)-Same as stdout but normally only for errors.Having error output separately allows the user to divert regular output to a file and still be able to read error messages. </vt:lpstr>
      <vt:lpstr>           Standard Input,Output Devices as Files: sys.stdin.read() -&gt; read from keyboard -&gt; Standard input device  -&gt; sys.stdin.  sys.stdout.write() -&gt; from monitor -&gt; Standard output devices  -&gt;sys.stdout. For eg: fh=open(r”E:\poem.txt”) line1=fh.readline() line2=fh.readline() sys.stdout.write(line1) sys.stdout.write(line2) sys.stderr.write(“No errors occurred\n”)       </vt:lpstr>
      <vt:lpstr>Output:   WHY?  We  work, we try  to be better        No errors occured.</vt:lpstr>
      <vt:lpstr>Absolute and Relative Paths: All the drives are Absolute paths. All the sub folders are called relative paths.</vt:lpstr>
      <vt:lpstr>Working with Binary Files It is important that they are stored in way so that their structure/hierarchy is maintained.For this purpose,objects are often serialized and then stored in binary files. Serialisation(also called Pickling): It is the process of converting python object hierarchy  into byte stream so that it can be written into a file.Pickling converts an object in byte stream in such a way that it can be reconstructed in original form when unpickled or deserialised. Unpickilng: It is the inverse of pickling where a byte stream is converted into an object hierarchy .Unpicking produces the exact replica of the original object. </vt:lpstr>
      <vt:lpstr>     Pickle module for reading and writing objects in binary files. Import pickle dump() -&gt; for write load() -&gt; for read Steps for doing the program: 1.import pickle module. 2.Open binary file in the required file mode(read and write mode) 3.process binary file by writing/reading objects using pickle module’s methods. 4.once done,close the file.    </vt:lpstr>
      <vt:lpstr>Creating/Opening/Closing Binary Files: A binary file is opened in the same way as you open any other file but make sure to use ‘b’ with file modes to open a file in binary mode. Dfile=open(“stu.dat”,”wb+”) or File1=open(“stu.dat”,”rb+”) </vt:lpstr>
      <vt:lpstr>W,W+,a =? How to close a file=?</vt:lpstr>
      <vt:lpstr>Writing onto a Binary File-Pickling pickle.dump(&lt;object-to-be-written&gt;,&lt;file handle-of –open –file&gt;) pickle.dump(list1,file1) object list1 is being written on file opened with file handle as File1 pickle.dump(student1,file2) object student1 is being written on file opened with file handle as File2 </vt:lpstr>
      <vt:lpstr>Slide 76</vt:lpstr>
      <vt:lpstr>Slide 77</vt:lpstr>
      <vt:lpstr>Slide 78</vt:lpstr>
      <vt:lpstr>Slide 79</vt:lpstr>
      <vt:lpstr>Slide 80</vt:lpstr>
      <vt:lpstr>Slide 81</vt:lpstr>
      <vt:lpstr> To append data in binary follow these steps: Open the file in append mode using “ab” Ex.: f = open (“file. dat”,”ab”) Declare list object to store data which is going to be appended. Enter data to append. Append entered data into the declared list object. Use pickle. dump() method to write the list data. Close the file. </vt:lpstr>
      <vt:lpstr>To append records in a binary file,make sure to open the file in append mode(“ab” or “ab+”).</vt:lpstr>
      <vt:lpstr>Slide 84</vt:lpstr>
      <vt:lpstr>Slide 85</vt:lpstr>
      <vt:lpstr>1.The try block lets you test a block of code for errors. 2.The except block lets you handle the error. 3.The else block lets you execute code when there is no error.  </vt:lpstr>
      <vt:lpstr>Slide 87</vt:lpstr>
      <vt:lpstr>Slide 88</vt:lpstr>
      <vt:lpstr>Slide 89</vt:lpstr>
      <vt:lpstr>Slide 90</vt:lpstr>
      <vt:lpstr>Slide 91</vt:lpstr>
      <vt:lpstr>Slide 92</vt:lpstr>
      <vt:lpstr>Slide 93</vt:lpstr>
      <vt:lpstr>Slide 94</vt:lpstr>
      <vt:lpstr>The Tell() Function The tell() function returns the current position of file pointer in the file.It is used as per the following syntax: &lt;file-object&gt;.tell() where file-object is the handle of the open file,eg:if the file is opened with handle fin,then fin.tell() will give you the position of file pointer in the file opened with the handle fin.</vt:lpstr>
      <vt:lpstr>Slide 96</vt:lpstr>
      <vt:lpstr>Slide 97</vt:lpstr>
      <vt:lpstr>Slide 98</vt:lpstr>
      <vt:lpstr>Slide 99</vt:lpstr>
      <vt:lpstr>Slide 100</vt:lpstr>
      <vt:lpstr>Slide 101</vt:lpstr>
      <vt:lpstr>The Seek() Function: The seek() function changes the position of the file pointer by placing the file-pointer at the specified position in the open file. Syntax: &lt;file-object&gt;.seek(offset[,mode]) offset-&gt;is a number specifying number-of-bytes mode-&gt; is a number 0 or 1 or 2 signifying 0 for beginning of file.It is default position 1 for current position of file-pointer. 2 for end of file. File object: is the handle of open file.</vt:lpstr>
      <vt:lpstr>Fh=open(“Marks.txt”,”r”)         # It will place the file pointer at 30 byte from the beginning of the file(default)  fh.seek(30)   #It will place the file pointer at 30th byte ahead of current file pointer position (mode=1)</vt:lpstr>
      <vt:lpstr>Forward direction: With positive value for bytes. Backward direction: By giving negative value for bytes. </vt:lpstr>
      <vt:lpstr>Slide 105</vt:lpstr>
      <vt:lpstr>Slide 106</vt:lpstr>
      <vt:lpstr>Slide 107</vt:lpstr>
      <vt:lpstr>Slide 108</vt:lpstr>
      <vt:lpstr>Slide 109</vt:lpstr>
      <vt:lpstr>      The CSV files are popular because of these reasons: (i) Easier to create (ii)Preferred export and import format for databases and spreadsheets (iii) Capable of storing large amounts of data.  The separator character of CSV files is called a delimiter.Default and most popular delimiter is comma,Other popular delimiters include the tab(\t),colon(:),pipe(|) and semi-colon(;) characters. </vt:lpstr>
      <vt:lpstr>CSV FILES CSV stands for Comma Separated Values.  CSV is just like a text file.,in a human readable format which is extensively used to store tabular data,in a spreadsheet or database. The separator character of CSV files is called a delimiter.Default delimiter is comma(,).Other delimiters are tab(‘\t’),colon(:) ,pipe(|),semicolon(;) characters</vt:lpstr>
      <vt:lpstr>CSV stands for Comma Seperated  Values IT is used for storing tabular data in a spreadsheet or database. Each record consists of fields separated by Commas(delimiter) Each line of a file  </vt:lpstr>
      <vt:lpstr>Advantages of CSV files: Easier to create. Preferred import and export formast for databases and spreadsheets. Capable of storing large amount of data.</vt:lpstr>
      <vt:lpstr>Python CSV Module: CSV module provides two types of objects: Reader-To read from the csv files. Writer- To write into the csv files. To import csv module in our program,write the following statementimport csv</vt:lpstr>
      <vt:lpstr>Python CSV Module: The csv module of python provides functionality to read and write tabular data in CSV format. It provides two specific types of objects-the reader and writer objects-to read and write delimited sequences as records in a CSV file. Before you can use CSV module,make sure to import it in program by giving a statement as:</vt:lpstr>
      <vt:lpstr>Opening /Closing CSV Files: A csv file is opened in the same way as you open any other text file. (i) Specify the file extension as .csv (ii) Open the file like other text files. Eg: Dfile=open(“stu.csv”,”w”) # csv file opened in write mode with file handle as Dfile. Or File1=open(“stu.csv”,”r”) # csv file opened in read mode with file handle as File1.   As you close any other file as: Dfile.close()</vt:lpstr>
      <vt:lpstr>Like text files,a csv file will get created when opened in an output file mode and if it does not exist already.That is ,for the file modes,”w”,”w+”,”a”,”a+”,the file will get created if it does not exist already and if it exists already,then the file modes “w” and “w+” will overwrite the existing file and the file mode “a” or “a+” will retain the contents of the file.</vt:lpstr>
      <vt:lpstr>Dfile=open(“stu.csv”,”w”,newline=‘‘)         #CSV file opened in write mode with file handle as Dfile(no EOL translation) OR File1=open(“stu.csv”,”r”,newline=‘‘)  # CSV file opened in read mode with file handle as File1(no EOL Translation) </vt:lpstr>
      <vt:lpstr>Writing in CSV Files: Writing into csv files involves the conversionof the user data into the writable delimited from and then storing it in the form of csv file.For writing onto a csv files,you normally use the following three key players functions. These are: csv.writer() -&gt; returns a writer object which writes data into CSV file. &lt;writerobject&gt;.writerow() -&gt; Writes one row of data onto the writer object. &lt;writerobject&gt;.writerows() -&gt; writes multiple rows of data onto the writer object.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sns</cp:lastModifiedBy>
  <cp:revision>250</cp:revision>
  <dcterms:created xsi:type="dcterms:W3CDTF">2006-08-16T00:00:00Z</dcterms:created>
  <dcterms:modified xsi:type="dcterms:W3CDTF">2022-07-19T11:07:34Z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0x0101000006E3624ECFC548A4DF86F008EAC208</vt:lpwstr>
  </property>
</Properties>
</file>